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1" r:id="rId2"/>
    <p:sldId id="369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9" r:id="rId23"/>
    <p:sldId id="380" r:id="rId24"/>
    <p:sldId id="381" r:id="rId25"/>
    <p:sldId id="382" r:id="rId26"/>
    <p:sldId id="368" r:id="rId27"/>
    <p:sldId id="341" r:id="rId28"/>
    <p:sldId id="342" r:id="rId29"/>
    <p:sldId id="343" r:id="rId30"/>
    <p:sldId id="344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4" r:id="rId49"/>
    <p:sldId id="365" r:id="rId50"/>
    <p:sldId id="366" r:id="rId51"/>
    <p:sldId id="330" r:id="rId52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D16170"/>
    <a:srgbClr val="FFCC00"/>
    <a:srgbClr val="DCE6F2"/>
    <a:srgbClr val="0017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60"/>
  </p:normalViewPr>
  <p:slideViewPr>
    <p:cSldViewPr>
      <p:cViewPr varScale="1">
        <p:scale>
          <a:sx n="99" d="100"/>
          <a:sy n="99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D2193-173F-4431-83D8-364C854DC802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39340-95B5-46A0-BB9E-8A97E8BA5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4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18A1B-CEF6-42BA-BA29-31B707AB70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18A1B-CEF6-42BA-BA29-31B707AB70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4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18A1B-CEF6-42BA-BA29-31B707AB70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13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CE5B5-8AC7-4CB5-AEB5-CEE7A55F90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3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39340-95B5-46A0-BB9E-8A97E8BA560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3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39340-95B5-46A0-BB9E-8A97E8BA560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0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39340-95B5-46A0-BB9E-8A97E8BA560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0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s://i.pinimg.com/564x/51/9e/b7/519eb7fe4346922cab00e3dc5a0f2a3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" y="-81946"/>
            <a:ext cx="10696575" cy="76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2"/>
          <p:cNvSpPr txBox="1"/>
          <p:nvPr userDrawn="1"/>
        </p:nvSpPr>
        <p:spPr>
          <a:xfrm>
            <a:off x="1469378" y="2096926"/>
            <a:ext cx="7758100" cy="9986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tIns="144000" bIns="144000" rtlCol="0" anchor="ctr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노인 교통사고 감소를 위한 데이터 분석</a:t>
            </a:r>
            <a:endParaRPr lang="en-US" altLang="ko-KR" sz="3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B" pitchFamily="34" charset="0"/>
            </a:endParaRPr>
          </a:p>
          <a:p>
            <a:pPr algn="ctr"/>
            <a:r>
              <a:rPr lang="en-US" sz="1400" b="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- 2</a:t>
            </a:r>
            <a:r>
              <a:rPr lang="ko-KR" altLang="en-US" sz="1400" b="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미니 프로젝트 </a:t>
            </a:r>
            <a:r>
              <a:rPr lang="en-US" altLang="ko-KR" sz="1400" b="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en-US" sz="1050" b="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281" y="6829425"/>
            <a:ext cx="10696294" cy="65997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bject 6"/>
          <p:cNvSpPr txBox="1"/>
          <p:nvPr userDrawn="1"/>
        </p:nvSpPr>
        <p:spPr>
          <a:xfrm>
            <a:off x="166687" y="6974744"/>
            <a:ext cx="53202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+mn-ea"/>
              </a:rPr>
              <a:t>홍해림</a:t>
            </a:r>
            <a:r>
              <a:rPr lang="en-US" altLang="ko-KR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김세정</a:t>
            </a:r>
            <a:r>
              <a:rPr lang="en-US" altLang="ko-KR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김소영</a:t>
            </a:r>
            <a:r>
              <a:rPr lang="en-US" altLang="ko-KR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+mn-ea"/>
              </a:rPr>
              <a:t>박범철</a:t>
            </a:r>
            <a:r>
              <a:rPr lang="en-US" altLang="ko-KR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+mn-ea"/>
              </a:rPr>
              <a:t>이혁진</a:t>
            </a:r>
            <a:r>
              <a:rPr lang="en-US" altLang="ko-KR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rgbClr val="0017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이유라</a:t>
            </a:r>
            <a:endParaRPr lang="en-US" b="1" dirty="0">
              <a:solidFill>
                <a:srgbClr val="00173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87" y="6957283"/>
            <a:ext cx="1980000" cy="4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 txBox="1"/>
          <p:nvPr userDrawn="1"/>
        </p:nvSpPr>
        <p:spPr>
          <a:xfrm>
            <a:off x="1004887" y="1792784"/>
            <a:ext cx="39235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 smtClean="0">
                <a:solidFill>
                  <a:srgbClr val="1187CF"/>
                </a:solidFill>
                <a:latin typeface="맑은고딕"/>
                <a:ea typeface="Adobe 고딕 Std B" panose="020B0800000000000000" pitchFamily="34" charset="-127"/>
                <a:cs typeface="THELuxGoB" pitchFamily="34" charset="0"/>
              </a:rPr>
              <a:t>Contents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-141" y="0"/>
            <a:ext cx="10696856" cy="1188000"/>
          </a:xfrm>
          <a:prstGeom prst="rect">
            <a:avLst/>
          </a:prstGeom>
          <a:solidFill>
            <a:srgbClr val="012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87" y="6957283"/>
            <a:ext cx="1980000" cy="405542"/>
          </a:xfrm>
          <a:prstGeom prst="rect">
            <a:avLst/>
          </a:prstGeom>
        </p:spPr>
      </p:pic>
      <p:sp>
        <p:nvSpPr>
          <p:cNvPr id="23" name="Object 2"/>
          <p:cNvSpPr txBox="1"/>
          <p:nvPr userDrawn="1"/>
        </p:nvSpPr>
        <p:spPr>
          <a:xfrm>
            <a:off x="2452687" y="363167"/>
            <a:ext cx="8077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노인 교통사고 감소를 위한  데이터 분석</a:t>
            </a:r>
            <a:endParaRPr 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1"/>
          <p:cNvGrpSpPr/>
          <p:nvPr userDrawn="1"/>
        </p:nvGrpSpPr>
        <p:grpSpPr>
          <a:xfrm>
            <a:off x="256575" y="1114425"/>
            <a:ext cx="10440000" cy="154298"/>
            <a:chOff x="964752" y="1163375"/>
            <a:chExt cx="10028471" cy="27283"/>
          </a:xfrm>
        </p:grpSpPr>
        <p:pic>
          <p:nvPicPr>
            <p:cNvPr id="27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752" y="1163375"/>
              <a:ext cx="10028471" cy="27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19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 userDrawn="1"/>
        </p:nvGrpSpPr>
        <p:grpSpPr>
          <a:xfrm>
            <a:off x="166687" y="6957283"/>
            <a:ext cx="10208500" cy="405542"/>
            <a:chOff x="51500" y="6957283"/>
            <a:chExt cx="10208500" cy="405542"/>
          </a:xfrm>
        </p:grpSpPr>
        <p:pic>
          <p:nvPicPr>
            <p:cNvPr id="23" name="그림 2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000" y="6957283"/>
              <a:ext cx="1980000" cy="405542"/>
            </a:xfrm>
            <a:prstGeom prst="rect">
              <a:avLst/>
            </a:prstGeom>
          </p:spPr>
        </p:pic>
        <p:sp>
          <p:nvSpPr>
            <p:cNvPr id="28" name="Object 2"/>
            <p:cNvSpPr txBox="1"/>
            <p:nvPr userDrawn="1"/>
          </p:nvSpPr>
          <p:spPr>
            <a:xfrm>
              <a:off x="51500" y="7055048"/>
              <a:ext cx="8077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ko-KR" altLang="en-US" sz="1400" b="1" dirty="0" smtClean="0">
                  <a:solidFill>
                    <a:srgbClr val="01224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노인 교통사고 감소를 위한  데이터 분석</a:t>
              </a:r>
              <a:endParaRPr lang="en-US" sz="1400" b="1" dirty="0">
                <a:solidFill>
                  <a:srgbClr val="0122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직사각형 34"/>
          <p:cNvSpPr/>
          <p:nvPr userDrawn="1"/>
        </p:nvSpPr>
        <p:spPr>
          <a:xfrm>
            <a:off x="-141" y="-1"/>
            <a:ext cx="10696856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1001"/>
          <p:cNvGrpSpPr/>
          <p:nvPr userDrawn="1"/>
        </p:nvGrpSpPr>
        <p:grpSpPr>
          <a:xfrm>
            <a:off x="256575" y="1114425"/>
            <a:ext cx="10440000" cy="154298"/>
            <a:chOff x="964752" y="1163375"/>
            <a:chExt cx="10028471" cy="27283"/>
          </a:xfrm>
        </p:grpSpPr>
        <p:pic>
          <p:nvPicPr>
            <p:cNvPr id="41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752" y="1163375"/>
              <a:ext cx="10028471" cy="27283"/>
            </a:xfrm>
            <a:prstGeom prst="rect">
              <a:avLst/>
            </a:prstGeom>
          </p:spPr>
        </p:pic>
      </p:grp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1487" y="7226300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85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319087" y="1581805"/>
            <a:ext cx="979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노인 운전면허소지자수는 지속 증가추세</a:t>
            </a:r>
            <a:r>
              <a:rPr lang="en-US" altLang="ko-KR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▲</a:t>
            </a:r>
            <a:r>
              <a:rPr lang="en-US" altLang="ko-KR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66413" y="2407106"/>
            <a:ext cx="9963749" cy="3818391"/>
            <a:chOff x="361760" y="2407106"/>
            <a:chExt cx="9963749" cy="381839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7687" y="2407106"/>
              <a:ext cx="5967822" cy="3818391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61760" y="5305425"/>
              <a:ext cx="391972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(</a:t>
              </a:r>
              <a:r>
                <a:rPr lang="ko-KR" altLang="en-US" sz="1000" b="1" dirty="0">
                  <a:latin typeface="+mn-ea"/>
                </a:rPr>
                <a:t>그림 </a:t>
              </a:r>
              <a:r>
                <a:rPr lang="en-US" altLang="ko-KR" sz="1000" b="1" dirty="0" smtClean="0">
                  <a:latin typeface="+mn-ea"/>
                </a:rPr>
                <a:t>1) 65</a:t>
              </a:r>
              <a:r>
                <a:rPr lang="ko-KR" altLang="en-US" sz="1000" b="1" dirty="0" smtClean="0">
                  <a:latin typeface="+mn-ea"/>
                </a:rPr>
                <a:t>세 이상 운전면허소지자</a:t>
              </a:r>
              <a:endParaRPr lang="en-US" altLang="ko-KR" sz="1000" b="1" dirty="0" smtClean="0">
                <a:latin typeface="+mn-ea"/>
              </a:endParaRPr>
            </a:p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[e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글중심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고령 운전자 또 교통사고 “면허 반납해야”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vs 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이동권 제한”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중앙일보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(joongang.co.kr)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pic>
          <p:nvPicPr>
            <p:cNvPr id="35" name="Picture 2" descr="65세 이상 운전면허 소지자 증가 추이 [자료 경찰청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60" y="2407106"/>
              <a:ext cx="3995927" cy="289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3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연구배경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4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786687" y="6331184"/>
            <a:ext cx="24497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※ [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데이터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출처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경찰청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경기도운전면허소지현황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5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20" y="2486023"/>
            <a:ext cx="4357587" cy="35052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7" y="2562225"/>
            <a:ext cx="5562600" cy="376895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2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연구배경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3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19087" y="1581805"/>
            <a:ext cx="1014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</a:rPr>
              <a:t>② </a:t>
            </a:r>
            <a:r>
              <a:rPr lang="ko-KR" altLang="en-US" sz="2800" b="1" dirty="0" smtClean="0">
                <a:latin typeface="맑은 고딕" panose="020B0503020000020004" pitchFamily="50" charset="-127"/>
              </a:rPr>
              <a:t>노인 운전자 </a:t>
            </a:r>
            <a:r>
              <a:rPr lang="ko-KR" altLang="en-US" sz="2800" b="1" dirty="0">
                <a:latin typeface="맑은 고딕" panose="020B0503020000020004" pitchFamily="50" charset="-127"/>
              </a:rPr>
              <a:t>증가에 비해 현저히 낮은 </a:t>
            </a:r>
            <a:r>
              <a:rPr lang="ko-KR" altLang="en-US" sz="2800" b="1" dirty="0" smtClean="0">
                <a:latin typeface="맑은 고딕" panose="020B0503020000020004" pitchFamily="50" charset="-127"/>
              </a:rPr>
              <a:t>자진 </a:t>
            </a:r>
            <a:r>
              <a:rPr lang="ko-KR" altLang="en-US" sz="2800" b="1" dirty="0" err="1" smtClean="0">
                <a:latin typeface="맑은 고딕" panose="020B0503020000020004" pitchFamily="50" charset="-127"/>
              </a:rPr>
              <a:t>반납율</a:t>
            </a:r>
            <a:r>
              <a:rPr lang="en-US" altLang="ko-KR" sz="2800" b="1" dirty="0" smtClean="0">
                <a:latin typeface="맑은 고딕" panose="020B0503020000020004" pitchFamily="50" charset="-127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3% </a:t>
            </a:r>
            <a:r>
              <a:rPr lang="ko-KR" altLang="en-US" sz="28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2800" b="1" dirty="0" smtClean="0">
                <a:latin typeface="맑은 고딕" panose="020B0503020000020004" pitchFamily="50" charset="-127"/>
              </a:rPr>
              <a:t>)</a:t>
            </a:r>
            <a:endParaRPr lang="ko-KR" altLang="en-US" sz="2800" b="1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321728" y="6331184"/>
            <a:ext cx="29033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※ [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데이터 출처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공공데이터포털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고령운전자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자진반납현황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57694" y="1581805"/>
            <a:ext cx="9381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25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자진 </a:t>
            </a:r>
            <a:r>
              <a:rPr lang="ko-KR" altLang="en-US" sz="2500" b="1" dirty="0" err="1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반납율</a:t>
            </a:r>
            <a:r>
              <a:rPr lang="ko-KR" altLang="en-US" sz="25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3%</a:t>
            </a:r>
            <a:r>
              <a:rPr lang="ko-KR" altLang="en-US" sz="25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안되는 이유</a:t>
            </a:r>
            <a:endParaRPr lang="ko-KR" altLang="en-US" sz="25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57694" y="2526981"/>
            <a:ext cx="9381186" cy="3997644"/>
            <a:chOff x="547687" y="2257424"/>
            <a:chExt cx="9381186" cy="399764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4858"/>
            <a:stretch/>
          </p:blipFill>
          <p:spPr>
            <a:xfrm>
              <a:off x="547687" y="2257424"/>
              <a:ext cx="4594283" cy="301201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487" y="2257425"/>
              <a:ext cx="4885386" cy="325452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043487" y="5762625"/>
              <a:ext cx="488538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>
                  <a:latin typeface="+mn-ea"/>
                </a:rPr>
                <a:t>(</a:t>
              </a:r>
              <a:r>
                <a:rPr lang="ko-KR" altLang="en-US" sz="1000" b="1" dirty="0" smtClean="0">
                  <a:latin typeface="+mn-ea"/>
                </a:rPr>
                <a:t>그림</a:t>
              </a:r>
              <a:r>
                <a:rPr lang="en-US" altLang="ko-KR" sz="1000" b="1" dirty="0" smtClean="0">
                  <a:latin typeface="+mn-ea"/>
                </a:rPr>
                <a:t>2) AXA </a:t>
              </a:r>
              <a:r>
                <a:rPr lang="ko-KR" altLang="en-US" sz="1000" b="1" dirty="0" smtClean="0">
                  <a:latin typeface="+mn-ea"/>
                </a:rPr>
                <a:t>손해보험</a:t>
              </a:r>
              <a:r>
                <a:rPr lang="en-US" altLang="ko-KR" sz="1000" b="1" dirty="0" smtClean="0">
                  <a:latin typeface="+mn-ea"/>
                </a:rPr>
                <a:t>, 2023</a:t>
              </a:r>
              <a:r>
                <a:rPr lang="ko-KR" altLang="en-US" sz="1000" b="1" dirty="0" smtClean="0">
                  <a:latin typeface="+mn-ea"/>
                </a:rPr>
                <a:t>년 운전자 교통 안전 의식 조사</a:t>
              </a:r>
              <a:endParaRPr lang="en-US" altLang="ko-KR" sz="1000" b="1" dirty="0" smtClean="0">
                <a:latin typeface="+mn-ea"/>
              </a:endParaRPr>
            </a:p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axa.co.kr/</a:t>
              </a:r>
              <a:r>
                <a:rPr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AsianPlatformInternet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/html/</a:t>
              </a:r>
              <a:r>
                <a:rPr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axacms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/common/intro/</a:t>
              </a:r>
              <a:r>
                <a:rPr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pr_ad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/report/1226311_1734.html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47687" y="5762625"/>
              <a:ext cx="469672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(</a:t>
              </a:r>
              <a:r>
                <a:rPr lang="ko-KR" altLang="en-US" sz="1000" b="1" dirty="0" smtClean="0">
                  <a:latin typeface="+mn-ea"/>
                </a:rPr>
                <a:t>그림</a:t>
              </a:r>
              <a:r>
                <a:rPr lang="en-US" altLang="ko-KR" sz="1000" b="1" dirty="0" smtClean="0">
                  <a:latin typeface="+mn-ea"/>
                </a:rPr>
                <a:t>1) </a:t>
              </a:r>
              <a:r>
                <a:rPr lang="ko-KR" altLang="en-US" sz="1000" b="1" dirty="0" smtClean="0">
                  <a:latin typeface="+mn-ea"/>
                </a:rPr>
                <a:t>고령운전자가 운전면허 반납을 고려하지 않는 이유</a:t>
              </a:r>
              <a:r>
                <a:rPr lang="en-US" altLang="ko-KR" sz="1000" dirty="0" smtClean="0">
                  <a:latin typeface="+mn-ea"/>
                </a:rPr>
                <a:t/>
              </a:r>
              <a:br>
                <a:rPr lang="en-US" altLang="ko-KR" sz="1000" dirty="0" smtClean="0">
                  <a:latin typeface="+mn-ea"/>
                </a:rPr>
              </a:b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[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노인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고령자 운전면허증 반납 시 지원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혜택과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반납 방법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시니어톡톡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_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고객지원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(seniortalktalk.com)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연구배경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5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8974" y="5695117"/>
            <a:ext cx="971231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정부가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고령 운전자를 대상으로 운전 능력 평가를 실시하고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결과에 따라 야간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고속도로 운전을 금지하는 ‘</a:t>
            </a:r>
            <a:r>
              <a:rPr lang="ko-KR" altLang="en-US" sz="1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조건부 </a:t>
            </a:r>
            <a:r>
              <a:rPr lang="ko-KR" altLang="en-US" sz="15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면허제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도입을 검토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[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경향신문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고령 운전자 등 ‘조건부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면허제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도입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검토한다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khan.co.kr)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 descr="2023년 교통사고 사망자 통계. 국토부 제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8" y="2486025"/>
            <a:ext cx="931097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2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연구배경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3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5287" y="1571625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</a:rPr>
              <a:t>추가 검토 예정인 </a:t>
            </a:r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</a:rPr>
              <a:t>노인 운전자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</a:rPr>
              <a:t>지원정책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</a:rPr>
              <a:t>(2024-05-21)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163" y="2257425"/>
            <a:ext cx="97962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사회의 시작으로 노인운전자수는 폭발적으로 늘어날 예정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노인운전자에 대한 교통사고가 계속적으로 증가할 것으로 판단되어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예방차원에서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노인운전자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교통사고 예보시스템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구축을 시도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노인운전자의 인지 및 신체능력을 제외하고 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여러가지 외부 요소를 고려하여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요인별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위험지수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정립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지역은 전국이 아닌 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수원시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한정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세분화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동 단위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정제를 통해 계산된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따른 위험지수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기준으로 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사고 발생 위험도 시각화 및 예보 서비스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2.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목표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5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8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2"/>
          <p:cNvSpPr txBox="1"/>
          <p:nvPr/>
        </p:nvSpPr>
        <p:spPr>
          <a:xfrm>
            <a:off x="3443287" y="581025"/>
            <a:ext cx="7086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Ⅲ </a:t>
            </a:r>
            <a:r>
              <a:rPr lang="ko-KR" alt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수행 과정</a:t>
            </a:r>
            <a:endParaRPr lang="en-US" sz="2800" b="1" dirty="0" smtClean="0">
              <a:solidFill>
                <a:srgbClr val="1187C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B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75470" y="1697807"/>
            <a:ext cx="9145634" cy="4903018"/>
            <a:chOff x="775470" y="1697807"/>
            <a:chExt cx="9145634" cy="4903018"/>
          </a:xfrm>
        </p:grpSpPr>
        <p:grpSp>
          <p:nvGrpSpPr>
            <p:cNvPr id="19" name="그룹 18"/>
            <p:cNvGrpSpPr/>
            <p:nvPr/>
          </p:nvGrpSpPr>
          <p:grpSpPr>
            <a:xfrm>
              <a:off x="775470" y="1697807"/>
              <a:ext cx="9145634" cy="4903018"/>
              <a:chOff x="818404" y="1382010"/>
              <a:chExt cx="9145634" cy="4903018"/>
            </a:xfrm>
          </p:grpSpPr>
          <p:pic>
            <p:nvPicPr>
              <p:cNvPr id="46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1538" y="1747804"/>
                <a:ext cx="2222500" cy="4533900"/>
              </a:xfrm>
              <a:prstGeom prst="rect">
                <a:avLst/>
              </a:prstGeom>
            </p:spPr>
          </p:pic>
          <p:sp>
            <p:nvSpPr>
              <p:cNvPr id="26" name="모서리가 둥근 직사각형 25"/>
              <p:cNvSpPr/>
              <p:nvPr/>
            </p:nvSpPr>
            <p:spPr>
              <a:xfrm>
                <a:off x="932690" y="1382010"/>
                <a:ext cx="1980000" cy="3600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solidFill>
                      <a:schemeClr val="accent3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수집</a:t>
                </a:r>
                <a:endParaRPr lang="ko-KR" altLang="en-US" sz="1600" b="1" dirty="0">
                  <a:solidFill>
                    <a:schemeClr val="accent3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오른쪽 화살표 23"/>
              <p:cNvSpPr/>
              <p:nvPr/>
            </p:nvSpPr>
            <p:spPr>
              <a:xfrm>
                <a:off x="3092788" y="3583471"/>
                <a:ext cx="1127535" cy="60960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400421" y="1382010"/>
                <a:ext cx="1980000" cy="360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분석</a:t>
                </a:r>
                <a:endParaRPr lang="ko-KR" altLang="en-US" sz="16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오른쪽 화살표 33"/>
              <p:cNvSpPr/>
              <p:nvPr/>
            </p:nvSpPr>
            <p:spPr>
              <a:xfrm>
                <a:off x="6562120" y="3583471"/>
                <a:ext cx="1127535" cy="60960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7868152" y="1382010"/>
                <a:ext cx="1980000" cy="3600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</a:t>
                </a:r>
                <a:r>
                  <a:rPr lang="ko-KR" altLang="en-US" sz="16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배포</a:t>
                </a:r>
                <a:endParaRPr lang="ko-KR" altLang="en-US" sz="1600" b="1" dirty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39" name="Picture 14" descr="Streamlit Logo PNG Vector (SVG) Free Downloa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2788" y="3463828"/>
                <a:ext cx="1800000" cy="8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8404" y="1751128"/>
                <a:ext cx="2222500" cy="453390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147" y="2225010"/>
                <a:ext cx="1800000" cy="54000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5937" y="3001828"/>
                <a:ext cx="1613506" cy="54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  <p:pic>
            <p:nvPicPr>
              <p:cNvPr id="22" name="Picture 8" descr="정부3.0 공공데이터 포털 로고"/>
              <p:cNvPicPr>
                <a:picLocks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9" t="14731" r="13430" b="24133"/>
              <a:stretch/>
            </p:blipFill>
            <p:spPr bwMode="auto">
              <a:xfrm>
                <a:off x="1035147" y="3694228"/>
                <a:ext cx="180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경찰청 Korean National Police Agency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147" y="4525828"/>
                <a:ext cx="180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1" name="그룹 70"/>
            <p:cNvGrpSpPr/>
            <p:nvPr/>
          </p:nvGrpSpPr>
          <p:grpSpPr>
            <a:xfrm>
              <a:off x="4256087" y="2054225"/>
              <a:ext cx="2222500" cy="4533900"/>
              <a:chOff x="4279971" y="1751128"/>
              <a:chExt cx="2222500" cy="4533900"/>
            </a:xfrm>
          </p:grpSpPr>
          <p:pic>
            <p:nvPicPr>
              <p:cNvPr id="74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9971" y="1751128"/>
                <a:ext cx="2222500" cy="4533900"/>
              </a:xfrm>
              <a:prstGeom prst="rect">
                <a:avLst/>
              </a:prstGeom>
            </p:spPr>
          </p:pic>
          <p:pic>
            <p:nvPicPr>
              <p:cNvPr id="72" name="Picture 12" descr="Python Logo, symbol, meaning, history, PNG, brand"/>
              <p:cNvPicPr>
                <a:picLocks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8" r="18919"/>
              <a:stretch/>
            </p:blipFill>
            <p:spPr bwMode="auto">
              <a:xfrm>
                <a:off x="4825662" y="3676565"/>
                <a:ext cx="1238168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https://postfiles.pstatic.net/MjAyMTAzMjNfMjA3/MDAxNjE2NDc2NDIyMDY2.L4K-fTlVIgFjTkhWxtgY1mYDInE2nAzsLyTpsYM972Eg.z9GBFC9VnVNRkzKbT6ILsW96gycWQS-eJkAnglOqtWYg.PNG.hideia18/google-colab-logo-1.png?type=w773"/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2746" y="2329712"/>
                <a:ext cx="1447800" cy="975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4771" y="5128074"/>
                <a:ext cx="1643750" cy="610854"/>
              </a:xfrm>
              <a:prstGeom prst="rect">
                <a:avLst/>
              </a:prstGeom>
            </p:spPr>
          </p:pic>
        </p:grp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957" y="5629275"/>
            <a:ext cx="1772886" cy="5143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데이터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285878"/>
              </p:ext>
            </p:extLst>
          </p:nvPr>
        </p:nvGraphicFramePr>
        <p:xfrm>
          <a:off x="668105" y="2135025"/>
          <a:ext cx="9360182" cy="461820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46047">
                  <a:extLst>
                    <a:ext uri="{9D8B030D-6E8A-4147-A177-3AD203B41FA5}">
                      <a16:colId xmlns:a16="http://schemas.microsoft.com/office/drawing/2014/main" val="3871051698"/>
                    </a:ext>
                  </a:extLst>
                </a:gridCol>
                <a:gridCol w="1144687">
                  <a:extLst>
                    <a:ext uri="{9D8B030D-6E8A-4147-A177-3AD203B41FA5}">
                      <a16:colId xmlns:a16="http://schemas.microsoft.com/office/drawing/2014/main" val="1451863279"/>
                    </a:ext>
                  </a:extLst>
                </a:gridCol>
                <a:gridCol w="1144687">
                  <a:extLst>
                    <a:ext uri="{9D8B030D-6E8A-4147-A177-3AD203B41FA5}">
                      <a16:colId xmlns:a16="http://schemas.microsoft.com/office/drawing/2014/main" val="601063464"/>
                    </a:ext>
                  </a:extLst>
                </a:gridCol>
                <a:gridCol w="3197429">
                  <a:extLst>
                    <a:ext uri="{9D8B030D-6E8A-4147-A177-3AD203B41FA5}">
                      <a16:colId xmlns:a16="http://schemas.microsoft.com/office/drawing/2014/main" val="3878342473"/>
                    </a:ext>
                  </a:extLst>
                </a:gridCol>
                <a:gridCol w="1327332">
                  <a:extLst>
                    <a:ext uri="{9D8B030D-6E8A-4147-A177-3AD203B41FA5}">
                      <a16:colId xmlns:a16="http://schemas.microsoft.com/office/drawing/2014/main" val="1245673835"/>
                    </a:ext>
                  </a:extLst>
                </a:gridCol>
              </a:tblGrid>
              <a:tr h="659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명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 기간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기간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406605"/>
                  </a:ext>
                </a:extLst>
              </a:tr>
              <a:tr h="659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노인운전자사고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2021.01</a:t>
                      </a:r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2023.12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2021.01</a:t>
                      </a:r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2023.12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교통사고 감소를 위한 빅데이터 분석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TAAS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302156"/>
                  </a:ext>
                </a:extLst>
              </a:tr>
              <a:tr h="659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기상상태별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교통사고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2023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2023</a:t>
                      </a:r>
                      <a:endParaRPr lang="ko-KR" altLang="en-US" sz="12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</a:t>
                      </a:r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노면 상태에 따른 교통 사고 건수</a:t>
                      </a:r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 </a:t>
                      </a:r>
                      <a:r>
                        <a:rPr lang="ko-KR" altLang="en-US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표현을 통한 사고 예방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TAAS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013030"/>
                  </a:ext>
                </a:extLst>
              </a:tr>
              <a:tr h="659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고령운전자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자진반납현황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 ~ 2023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2023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고령운전자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자진반납비율 확인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공공데이터포털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88089"/>
                  </a:ext>
                </a:extLst>
              </a:tr>
              <a:tr h="659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행정구역별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읍면동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Streamlit</a:t>
                      </a:r>
                      <a:r>
                        <a:rPr lang="en-US" altLang="ko-KR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경계 시각화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국토교통부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151751"/>
                  </a:ext>
                </a:extLst>
              </a:tr>
              <a:tr h="659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경기도운전면허소지현황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 ~ 2024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 ~ 2023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고령운전자의 </a:t>
                      </a:r>
                      <a:r>
                        <a:rPr lang="ko-KR" altLang="en-US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소지율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증가에 따른 </a:t>
                      </a:r>
                      <a:endParaRPr lang="en-US" altLang="ko-KR" sz="12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반납율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조사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경찰청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361522"/>
                  </a:ext>
                </a:extLst>
              </a:tr>
              <a:tr h="659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기상청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2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실시간날씨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날씨에 따른</a:t>
                      </a:r>
                      <a:r>
                        <a:rPr lang="ko-KR" altLang="en-US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="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분석에 기반한 정보 제공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기상청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203580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5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04" y="1990968"/>
            <a:ext cx="9360183" cy="46241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8104" y="6659404"/>
            <a:ext cx="496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 [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]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://taas.koroad.or.kr/gis/mcm/mcl/initMap.do?menuId=GIS_GMP_STS_RSN#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</a:t>
            </a:r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TAAS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6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</a:t>
            </a:r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TAAS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1990800"/>
            <a:ext cx="9339183" cy="4611247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6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</a:t>
            </a:r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TAAS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7" y="1990800"/>
            <a:ext cx="9360000" cy="478415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3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4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5"/>
          <p:cNvSpPr txBox="1"/>
          <p:nvPr/>
        </p:nvSpPr>
        <p:spPr>
          <a:xfrm>
            <a:off x="4814888" y="1800225"/>
            <a:ext cx="5245962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latin typeface="+mn-ea"/>
                <a:cs typeface="THELuxGoR" pitchFamily="34" charset="0"/>
              </a:rPr>
              <a:t>Ⅰ</a:t>
            </a:r>
            <a:r>
              <a:rPr lang="en-US" dirty="0" smtClean="0">
                <a:latin typeface="+mn-ea"/>
                <a:cs typeface="THELuxGoR" pitchFamily="34" charset="0"/>
              </a:rPr>
              <a:t> </a:t>
            </a:r>
            <a:r>
              <a:rPr lang="ko-KR" altLang="en-US" b="1" dirty="0" smtClean="0">
                <a:latin typeface="+mn-ea"/>
                <a:cs typeface="THELuxGoR" pitchFamily="34" charset="0"/>
              </a:rPr>
              <a:t>여는 마당</a:t>
            </a:r>
            <a:endParaRPr lang="en-US" altLang="ko-KR" b="1" dirty="0" smtClean="0">
              <a:latin typeface="+mn-ea"/>
              <a:cs typeface="THELuxGoR" pitchFamily="34" charset="0"/>
            </a:endParaRPr>
          </a:p>
          <a:p>
            <a:r>
              <a:rPr lang="en-US" altLang="ko-KR" sz="1600" dirty="0" smtClean="0">
                <a:latin typeface="+mn-ea"/>
                <a:cs typeface="THELuxGoR" pitchFamily="34" charset="0"/>
              </a:rPr>
              <a:t>  1.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 팀원 </a:t>
            </a:r>
            <a:r>
              <a:rPr lang="ko-KR" altLang="en-US" sz="1600" dirty="0">
                <a:latin typeface="+mn-ea"/>
                <a:cs typeface="THELuxGoR" pitchFamily="34" charset="0"/>
              </a:rPr>
              <a:t>소개 </a:t>
            </a:r>
            <a:r>
              <a:rPr lang="en-US" altLang="ko-KR" sz="1600" dirty="0" smtClean="0">
                <a:latin typeface="+mn-ea"/>
                <a:cs typeface="THELuxGoR" pitchFamily="34" charset="0"/>
              </a:rPr>
              <a:t/>
            </a:r>
            <a:br>
              <a:rPr lang="en-US" altLang="ko-KR" sz="1600" dirty="0" smtClean="0">
                <a:latin typeface="+mn-ea"/>
                <a:cs typeface="THELuxGoR" pitchFamily="34" charset="0"/>
              </a:rPr>
            </a:br>
            <a:r>
              <a:rPr lang="en-US" altLang="ko-KR" sz="1600" dirty="0" smtClean="0">
                <a:latin typeface="+mn-ea"/>
                <a:cs typeface="THELuxGoR" pitchFamily="34" charset="0"/>
              </a:rPr>
              <a:t>  2. 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프로젝트 기간</a:t>
            </a:r>
            <a:endParaRPr lang="en-US" altLang="ko-KR" sz="1600" dirty="0" smtClean="0">
              <a:latin typeface="+mn-ea"/>
              <a:cs typeface="THELuxGoR" pitchFamily="34" charset="0"/>
            </a:endParaRPr>
          </a:p>
          <a:p>
            <a:r>
              <a:rPr lang="en-US" sz="1600" dirty="0" smtClean="0">
                <a:latin typeface="+mn-ea"/>
                <a:cs typeface="THELuxGoR" pitchFamily="34" charset="0"/>
              </a:rPr>
              <a:t>  </a:t>
            </a:r>
          </a:p>
          <a:p>
            <a:r>
              <a:rPr lang="en-US" altLang="ko-KR" b="1" dirty="0" smtClean="0">
                <a:latin typeface="+mn-ea"/>
                <a:cs typeface="THELuxGoR" pitchFamily="34" charset="0"/>
              </a:rPr>
              <a:t>Ⅱ</a:t>
            </a:r>
            <a:r>
              <a:rPr lang="en-US" b="1" dirty="0" smtClean="0">
                <a:latin typeface="+mn-ea"/>
                <a:cs typeface="THELuxGoR" pitchFamily="34" charset="0"/>
              </a:rPr>
              <a:t> </a:t>
            </a:r>
            <a:r>
              <a:rPr lang="ko-KR" altLang="en-US" b="1" dirty="0" smtClean="0">
                <a:latin typeface="+mn-ea"/>
                <a:cs typeface="THELuxGoR" pitchFamily="34" charset="0"/>
              </a:rPr>
              <a:t>프로젝트 개요</a:t>
            </a:r>
            <a:endParaRPr lang="en-US" altLang="ko-KR" b="1" dirty="0" smtClean="0">
              <a:latin typeface="+mn-ea"/>
              <a:cs typeface="THELuxGoR" pitchFamily="34" charset="0"/>
            </a:endParaRPr>
          </a:p>
          <a:p>
            <a:r>
              <a:rPr lang="en-US" altLang="ko-KR" sz="1600" dirty="0">
                <a:latin typeface="+mn-ea"/>
                <a:cs typeface="THELuxGoR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THELuxGoR" pitchFamily="34" charset="0"/>
              </a:rPr>
              <a:t> 1.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 연구배경</a:t>
            </a:r>
            <a:endParaRPr lang="en-US" altLang="ko-KR" sz="1600" dirty="0">
              <a:latin typeface="+mn-ea"/>
              <a:cs typeface="THELuxGoR" pitchFamily="34" charset="0"/>
            </a:endParaRPr>
          </a:p>
          <a:p>
            <a:r>
              <a:rPr lang="en-US" altLang="ko-KR" sz="1600" dirty="0" smtClean="0">
                <a:latin typeface="+mn-ea"/>
                <a:cs typeface="THELuxGoR" pitchFamily="34" charset="0"/>
              </a:rPr>
              <a:t>  2. 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목표</a:t>
            </a:r>
            <a:endParaRPr lang="en-US" altLang="ko-KR" sz="1600" dirty="0" smtClean="0">
              <a:latin typeface="+mn-ea"/>
              <a:cs typeface="THELuxGoR" pitchFamily="34" charset="0"/>
            </a:endParaRPr>
          </a:p>
          <a:p>
            <a:r>
              <a:rPr lang="en-US" sz="1600" dirty="0" smtClean="0">
                <a:latin typeface="+mn-ea"/>
                <a:cs typeface="THELuxGoR" pitchFamily="34" charset="0"/>
              </a:rPr>
              <a:t>  </a:t>
            </a:r>
          </a:p>
          <a:p>
            <a:r>
              <a:rPr lang="en-US" altLang="ko-KR" b="1" dirty="0" smtClean="0">
                <a:latin typeface="+mn-ea"/>
                <a:cs typeface="THELuxGoR" pitchFamily="34" charset="0"/>
              </a:rPr>
              <a:t>Ⅲ</a:t>
            </a:r>
            <a:r>
              <a:rPr lang="en-US" b="1" dirty="0" smtClean="0">
                <a:latin typeface="+mn-ea"/>
                <a:cs typeface="THELuxGoR" pitchFamily="34" charset="0"/>
              </a:rPr>
              <a:t> </a:t>
            </a:r>
            <a:r>
              <a:rPr lang="ko-KR" altLang="en-US" b="1" dirty="0" smtClean="0">
                <a:latin typeface="+mn-ea"/>
                <a:cs typeface="THELuxGoR" pitchFamily="34" charset="0"/>
              </a:rPr>
              <a:t>수행 과정</a:t>
            </a:r>
            <a:endParaRPr lang="en-US" altLang="ko-KR" b="1" dirty="0" smtClean="0">
              <a:latin typeface="+mn-ea"/>
              <a:cs typeface="THELuxGoR" pitchFamily="34" charset="0"/>
            </a:endParaRPr>
          </a:p>
          <a:p>
            <a:r>
              <a:rPr lang="en-US" sz="1600" dirty="0" smtClean="0">
                <a:latin typeface="+mn-ea"/>
                <a:cs typeface="THELuxGoR" pitchFamily="34" charset="0"/>
              </a:rPr>
              <a:t>  </a:t>
            </a:r>
            <a:r>
              <a:rPr lang="en-US" altLang="ko-KR" sz="1600" dirty="0" smtClean="0">
                <a:latin typeface="+mn-ea"/>
                <a:cs typeface="THELuxGoR" pitchFamily="34" charset="0"/>
              </a:rPr>
              <a:t>1.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 데이터 수집 및 탐색</a:t>
            </a:r>
            <a:endParaRPr lang="en-US" altLang="ko-KR" sz="1600" dirty="0" smtClean="0">
              <a:latin typeface="+mn-ea"/>
              <a:cs typeface="THELuxGoR" pitchFamily="34" charset="0"/>
            </a:endParaRPr>
          </a:p>
          <a:p>
            <a:r>
              <a:rPr lang="en-US" sz="1600" dirty="0">
                <a:latin typeface="+mn-ea"/>
                <a:cs typeface="THELuxGoR" pitchFamily="34" charset="0"/>
              </a:rPr>
              <a:t> </a:t>
            </a:r>
            <a:r>
              <a:rPr lang="en-US" sz="1600" dirty="0" smtClean="0">
                <a:latin typeface="+mn-ea"/>
                <a:cs typeface="THELuxGoR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THELuxGoR" pitchFamily="34" charset="0"/>
              </a:rPr>
              <a:t>2.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 개발 환경</a:t>
            </a:r>
            <a:endParaRPr lang="en-US" altLang="ko-KR" sz="1600" dirty="0" smtClean="0">
              <a:latin typeface="+mn-ea"/>
              <a:cs typeface="THELuxGoR" pitchFamily="34" charset="0"/>
            </a:endParaRPr>
          </a:p>
          <a:p>
            <a:r>
              <a:rPr lang="en-US" sz="1600" dirty="0">
                <a:latin typeface="+mn-ea"/>
                <a:cs typeface="THELuxGoR" pitchFamily="34" charset="0"/>
              </a:rPr>
              <a:t> </a:t>
            </a:r>
            <a:r>
              <a:rPr lang="en-US" sz="1600" dirty="0" smtClean="0">
                <a:latin typeface="+mn-ea"/>
                <a:cs typeface="THELuxGoR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THELuxGoR" pitchFamily="34" charset="0"/>
              </a:rPr>
              <a:t>3.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 데이터 전처리</a:t>
            </a:r>
            <a:endParaRPr lang="en-US" altLang="ko-KR" sz="1600" dirty="0" smtClean="0">
              <a:latin typeface="+mn-ea"/>
              <a:cs typeface="THELuxGoR" pitchFamily="34" charset="0"/>
            </a:endParaRPr>
          </a:p>
          <a:p>
            <a:r>
              <a:rPr lang="en-US" sz="1600" dirty="0">
                <a:latin typeface="+mn-ea"/>
                <a:cs typeface="THELuxGoR" pitchFamily="34" charset="0"/>
              </a:rPr>
              <a:t> </a:t>
            </a:r>
            <a:r>
              <a:rPr lang="en-US" sz="1600" dirty="0" smtClean="0">
                <a:latin typeface="+mn-ea"/>
                <a:cs typeface="THELuxGoR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THELuxGoR" pitchFamily="34" charset="0"/>
              </a:rPr>
              <a:t>4.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 데이터 분석</a:t>
            </a:r>
            <a:endParaRPr lang="en-US" altLang="ko-KR" sz="1600" dirty="0" smtClean="0">
              <a:latin typeface="+mn-ea"/>
              <a:cs typeface="THELuxGoR" pitchFamily="34" charset="0"/>
            </a:endParaRPr>
          </a:p>
          <a:p>
            <a:r>
              <a:rPr lang="en-US" sz="1600" dirty="0">
                <a:latin typeface="+mn-ea"/>
                <a:cs typeface="THELuxGoR" pitchFamily="34" charset="0"/>
              </a:rPr>
              <a:t> </a:t>
            </a:r>
            <a:r>
              <a:rPr lang="en-US" sz="1600" dirty="0" smtClean="0">
                <a:latin typeface="+mn-ea"/>
                <a:cs typeface="THELuxGoR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THELuxGoR" pitchFamily="34" charset="0"/>
              </a:rPr>
              <a:t>5.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 사고 발생 위험 지표 생성</a:t>
            </a:r>
            <a:endParaRPr lang="en-US" altLang="ko-KR" sz="1600" dirty="0" smtClean="0">
              <a:latin typeface="+mn-ea"/>
              <a:cs typeface="THELuxGoR" pitchFamily="34" charset="0"/>
            </a:endParaRPr>
          </a:p>
          <a:p>
            <a:r>
              <a:rPr lang="en-US" sz="1600" dirty="0">
                <a:latin typeface="+mn-ea"/>
                <a:cs typeface="THELuxGoR" pitchFamily="34" charset="0"/>
              </a:rPr>
              <a:t> </a:t>
            </a:r>
            <a:r>
              <a:rPr lang="en-US" sz="1600" dirty="0" smtClean="0">
                <a:latin typeface="+mn-ea"/>
                <a:cs typeface="THELuxGoR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THELuxGoR" pitchFamily="34" charset="0"/>
              </a:rPr>
              <a:t>6.</a:t>
            </a:r>
            <a:r>
              <a:rPr lang="ko-KR" altLang="en-US" sz="1600" dirty="0" smtClean="0">
                <a:latin typeface="+mn-ea"/>
                <a:cs typeface="THELuxGoR" pitchFamily="34" charset="0"/>
              </a:rPr>
              <a:t> 시각화</a:t>
            </a:r>
            <a:endParaRPr lang="en-US" altLang="ko-KR" sz="1600" dirty="0" smtClean="0">
              <a:latin typeface="+mn-ea"/>
              <a:cs typeface="THELuxGoR" pitchFamily="34" charset="0"/>
            </a:endParaRPr>
          </a:p>
          <a:p>
            <a:r>
              <a:rPr lang="en-US" sz="1600" dirty="0" smtClean="0">
                <a:latin typeface="+mn-ea"/>
                <a:cs typeface="THELuxGoR" pitchFamily="34" charset="0"/>
              </a:rPr>
              <a:t>  </a:t>
            </a:r>
          </a:p>
          <a:p>
            <a:r>
              <a:rPr lang="en-US" altLang="ko-KR" b="1" dirty="0" smtClean="0">
                <a:latin typeface="+mn-ea"/>
                <a:cs typeface="THELuxGoR" pitchFamily="34" charset="0"/>
              </a:rPr>
              <a:t>Ⅳ</a:t>
            </a:r>
            <a:r>
              <a:rPr lang="en-US" b="1" dirty="0" smtClean="0">
                <a:latin typeface="+mn-ea"/>
                <a:cs typeface="THELuxGoR" pitchFamily="34" charset="0"/>
              </a:rPr>
              <a:t> </a:t>
            </a:r>
            <a:r>
              <a:rPr lang="ko-KR" altLang="en-US" b="1" dirty="0" smtClean="0">
                <a:latin typeface="+mn-ea"/>
                <a:cs typeface="THELuxGoR" pitchFamily="34" charset="0"/>
              </a:rPr>
              <a:t>수행결과</a:t>
            </a:r>
            <a:endParaRPr lang="en-US" altLang="ko-KR" sz="1600" b="1" dirty="0" smtClean="0">
              <a:latin typeface="+mn-ea"/>
              <a:cs typeface="THELuxGoR" pitchFamily="34" charset="0"/>
            </a:endParaRPr>
          </a:p>
          <a:p>
            <a:r>
              <a:rPr lang="en-US" sz="1600" dirty="0" smtClean="0">
                <a:latin typeface="+mn-ea"/>
                <a:cs typeface="THELuxGoR" pitchFamily="34" charset="0"/>
              </a:rPr>
              <a:t>  </a:t>
            </a:r>
          </a:p>
          <a:p>
            <a:r>
              <a:rPr lang="en-US" altLang="ko-KR" b="1" dirty="0" smtClean="0">
                <a:latin typeface="+mn-ea"/>
                <a:cs typeface="THELuxGoR" pitchFamily="34" charset="0"/>
              </a:rPr>
              <a:t>Ⅴ </a:t>
            </a:r>
            <a:r>
              <a:rPr lang="ko-KR" altLang="en-US" b="1" dirty="0" smtClean="0">
                <a:latin typeface="+mn-ea"/>
                <a:cs typeface="THELuxGoR" pitchFamily="34" charset="0"/>
              </a:rPr>
              <a:t>피드백</a:t>
            </a:r>
            <a:endParaRPr lang="en-US" altLang="ko-KR" b="1" dirty="0">
              <a:latin typeface="+mn-ea"/>
              <a:cs typeface="THELuxGoR" pitchFamily="34" charset="0"/>
            </a:endParaRPr>
          </a:p>
        </p:txBody>
      </p:sp>
      <p:grpSp>
        <p:nvGrpSpPr>
          <p:cNvPr id="16" name="그룹 1001"/>
          <p:cNvGrpSpPr/>
          <p:nvPr/>
        </p:nvGrpSpPr>
        <p:grpSpPr>
          <a:xfrm rot="5400000">
            <a:off x="2254257" y="4208456"/>
            <a:ext cx="4896000" cy="79539"/>
            <a:chOff x="6070960" y="2545965"/>
            <a:chExt cx="3514884" cy="79539"/>
          </a:xfrm>
        </p:grpSpPr>
        <p:pic>
          <p:nvPicPr>
            <p:cNvPr id="1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0960" y="2545965"/>
              <a:ext cx="3514884" cy="79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2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842" b="34314"/>
          <a:stretch/>
        </p:blipFill>
        <p:spPr>
          <a:xfrm>
            <a:off x="669600" y="1990800"/>
            <a:ext cx="9339183" cy="44958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</a:t>
            </a:r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공공데이터포털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9104" y="6595195"/>
            <a:ext cx="29274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 [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]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https://www.data.go.kr/data/15065567/fileData.do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3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4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7" y="1990800"/>
            <a:ext cx="9360000" cy="461002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3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4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</a:t>
            </a:r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공공데이터포털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96" y="2028825"/>
            <a:ext cx="5639382" cy="4993213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6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데이터 수집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경찰청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직접 요청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8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4068"/>
          <a:stretch/>
        </p:blipFill>
        <p:spPr>
          <a:xfrm>
            <a:off x="668287" y="1876425"/>
            <a:ext cx="9360000" cy="502920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3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4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데이터 수집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경찰청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직접 요청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814888" y="1990800"/>
            <a:ext cx="5213400" cy="803198"/>
          </a:xfrm>
          <a:prstGeom prst="rect">
            <a:avLst/>
          </a:prstGeom>
          <a:noFill/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72000"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requests.get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수원시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네이버 날씨 정보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스크래핑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 도구를 통해 현재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온도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체감온도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습도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풍속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강수량 변수 확인 후 추출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1990800"/>
            <a:ext cx="3947532" cy="4689982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7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8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5950666" y="2928044"/>
            <a:ext cx="3136106" cy="3730489"/>
            <a:chOff x="1377198" y="3476625"/>
            <a:chExt cx="2688276" cy="3197782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824" y="3476625"/>
              <a:ext cx="2640650" cy="3197782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2905124" y="5000625"/>
              <a:ext cx="21313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541944" y="4733927"/>
              <a:ext cx="540000" cy="2520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228186" y="5159154"/>
              <a:ext cx="971439" cy="74834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517714" y="6200773"/>
              <a:ext cx="172974" cy="3810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466850" y="4075053"/>
              <a:ext cx="504000" cy="1440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77198" y="3873251"/>
              <a:ext cx="1553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</a:rPr>
                <a:t>검색 조건 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+mn-ea"/>
                </a:rPr>
                <a:t>: 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</a:rPr>
                <a:t>수원시 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+mn-ea"/>
                </a:rPr>
                <a:t>+ 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</a:rPr>
                <a:t>구</a:t>
              </a:r>
              <a:endParaRPr lang="ko-KR" altLang="en-US" sz="10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32104" y="4682182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smtClean="0">
                  <a:solidFill>
                    <a:srgbClr val="FF0000"/>
                  </a:solidFill>
                  <a:latin typeface="+mn-ea"/>
                </a:rPr>
                <a:t>현재 온도</a:t>
              </a:r>
              <a:endParaRPr lang="ko-KR" altLang="en-US" sz="10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075134" y="4959249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smtClean="0">
                  <a:solidFill>
                    <a:srgbClr val="FF0000"/>
                  </a:solidFill>
                  <a:latin typeface="+mn-ea"/>
                </a:rPr>
                <a:t>현재 날씨</a:t>
              </a:r>
              <a:endParaRPr lang="ko-KR" altLang="en-US" sz="10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18850" y="5246846"/>
              <a:ext cx="1624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smtClean="0">
                  <a:solidFill>
                    <a:srgbClr val="FF0000"/>
                  </a:solidFill>
                  <a:latin typeface="+mn-ea"/>
                </a:rPr>
                <a:t>현재 체감온도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+mn-ea"/>
                </a:rPr>
                <a:t>/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</a:rPr>
                <a:t>습도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+mn-ea"/>
                </a:rPr>
                <a:t>/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</a:rPr>
                <a:t>풍속</a:t>
              </a:r>
              <a:endParaRPr lang="ko-KR" altLang="en-US" sz="10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60180" y="6115141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smtClean="0">
                  <a:solidFill>
                    <a:srgbClr val="FF0000"/>
                  </a:solidFill>
                  <a:latin typeface="+mn-ea"/>
                </a:rPr>
                <a:t>현재 강수량</a:t>
              </a:r>
              <a:endParaRPr lang="ko-KR" altLang="en-US" sz="1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데이터 수집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기상청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웹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스크래핑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8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7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데이터 수집 및 탐색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8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데이터 수집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b="1" dirty="0" err="1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국토교통부</a:t>
            </a:r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</a:rPr>
              <a:t>(QGIS)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8104" y="2338317"/>
            <a:ext cx="3960000" cy="396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87" y="2338317"/>
            <a:ext cx="3960000" cy="3960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1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2.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개발환경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2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5287" y="1539490"/>
            <a:ext cx="10141630" cy="5213735"/>
            <a:chOff x="319087" y="1381780"/>
            <a:chExt cx="10141630" cy="5213735"/>
          </a:xfrm>
        </p:grpSpPr>
        <p:sp>
          <p:nvSpPr>
            <p:cNvPr id="24" name="TextBox 23"/>
            <p:cNvSpPr txBox="1"/>
            <p:nvPr/>
          </p:nvSpPr>
          <p:spPr>
            <a:xfrm>
              <a:off x="7165607" y="1381780"/>
              <a:ext cx="3295110" cy="52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b="1" dirty="0">
                  <a:latin typeface="+mn-ea"/>
                </a:rPr>
                <a:t>라이브러리 </a:t>
              </a:r>
              <a:r>
                <a:rPr lang="en-US" altLang="ko-KR" sz="1400" b="1" dirty="0" smtClean="0">
                  <a:latin typeface="+mn-ea"/>
                </a:rPr>
                <a:t>Version</a:t>
              </a:r>
              <a:endParaRPr lang="en-US" altLang="ko-KR" sz="14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de-DE" altLang="ko-KR" sz="1200" dirty="0">
                  <a:latin typeface="+mn-ea"/>
                </a:rPr>
                <a:t>import </a:t>
              </a:r>
              <a:r>
                <a:rPr lang="de-DE" altLang="ko-KR" sz="1200" dirty="0" smtClean="0">
                  <a:solidFill>
                    <a:srgbClr val="FF0000"/>
                  </a:solidFill>
                  <a:latin typeface="+mn-ea"/>
                </a:rPr>
                <a:t>folium</a:t>
              </a:r>
            </a:p>
            <a:p>
              <a:pPr>
                <a:lnSpc>
                  <a:spcPct val="130000"/>
                </a:lnSpc>
              </a:pPr>
              <a:r>
                <a:rPr lang="de-DE" altLang="ko-KR" sz="1200" dirty="0">
                  <a:latin typeface="+mn-ea"/>
                </a:rPr>
                <a:t>from </a:t>
              </a:r>
              <a:r>
                <a:rPr lang="de-DE" altLang="ko-KR" sz="1200" dirty="0">
                  <a:solidFill>
                    <a:srgbClr val="FF0000"/>
                  </a:solidFill>
                  <a:latin typeface="+mn-ea"/>
                </a:rPr>
                <a:t>folium</a:t>
              </a:r>
              <a:r>
                <a:rPr lang="de-DE" altLang="ko-KR" sz="1200" dirty="0">
                  <a:latin typeface="+mn-ea"/>
                </a:rPr>
                <a:t>.plugins import MarkerCluster</a:t>
              </a:r>
            </a:p>
            <a:p>
              <a:pPr>
                <a:lnSpc>
                  <a:spcPct val="130000"/>
                </a:lnSpc>
              </a:pPr>
              <a:r>
                <a:rPr lang="de-DE" altLang="ko-KR" sz="1200" dirty="0" smtClean="0">
                  <a:latin typeface="+mn-ea"/>
                </a:rPr>
                <a:t>Name</a:t>
              </a:r>
              <a:r>
                <a:rPr lang="de-DE" altLang="ko-KR" sz="1200" dirty="0">
                  <a:latin typeface="+mn-ea"/>
                </a:rPr>
                <a:t>: folium</a:t>
              </a:r>
            </a:p>
            <a:p>
              <a:pPr>
                <a:lnSpc>
                  <a:spcPct val="130000"/>
                </a:lnSpc>
              </a:pPr>
              <a:r>
                <a:rPr lang="de-DE" altLang="ko-KR" sz="1200" dirty="0">
                  <a:latin typeface="+mn-ea"/>
                </a:rPr>
                <a:t>Version: </a:t>
              </a:r>
              <a:r>
                <a:rPr lang="de-DE" altLang="ko-KR" sz="1200" b="1" dirty="0" smtClean="0">
                  <a:latin typeface="+mn-ea"/>
                </a:rPr>
                <a:t>0.16.0</a:t>
              </a:r>
            </a:p>
            <a:p>
              <a:pPr>
                <a:lnSpc>
                  <a:spcPct val="130000"/>
                </a:lnSpc>
              </a:pPr>
              <a:endParaRPr lang="de-DE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 err="1">
                  <a:solidFill>
                    <a:srgbClr val="FF0000"/>
                  </a:solidFill>
                  <a:latin typeface="+mn-ea"/>
                </a:rPr>
                <a:t>geopanda</a:t>
              </a:r>
              <a:r>
                <a:rPr lang="en-US" altLang="ko-KR" sz="1200" dirty="0" err="1">
                  <a:latin typeface="+mn-ea"/>
                </a:rPr>
                <a:t>s</a:t>
              </a:r>
              <a:r>
                <a:rPr lang="en-US" altLang="ko-KR" sz="1200" dirty="0">
                  <a:latin typeface="+mn-ea"/>
                </a:rPr>
                <a:t> as </a:t>
              </a:r>
              <a:r>
                <a:rPr lang="en-US" altLang="ko-KR" sz="1200" dirty="0" err="1">
                  <a:latin typeface="+mn-ea"/>
                </a:rPr>
                <a:t>gpd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Name: </a:t>
              </a:r>
              <a:r>
                <a:rPr lang="en-US" altLang="ko-KR" sz="1200" dirty="0" err="1">
                  <a:latin typeface="+mn-ea"/>
                </a:rPr>
                <a:t>geopandas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Version: </a:t>
              </a:r>
              <a:r>
                <a:rPr lang="en-US" altLang="ko-KR" sz="1200" b="1" dirty="0" smtClean="0">
                  <a:latin typeface="+mn-ea"/>
                </a:rPr>
                <a:t>0.14.4</a:t>
              </a:r>
            </a:p>
            <a:p>
              <a:pPr>
                <a:lnSpc>
                  <a:spcPct val="130000"/>
                </a:lnSpc>
              </a:pP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from </a:t>
              </a:r>
              <a:r>
                <a:rPr lang="en-US" altLang="ko-KR" sz="1200" dirty="0" err="1">
                  <a:solidFill>
                    <a:srgbClr val="FF0000"/>
                  </a:solidFill>
                  <a:latin typeface="+mn-ea"/>
                </a:rPr>
                <a:t>sklearn</a:t>
              </a:r>
              <a:r>
                <a:rPr lang="en-US" altLang="ko-KR" sz="1200" dirty="0" err="1">
                  <a:latin typeface="+mn-ea"/>
                </a:rPr>
                <a:t>.preprocessing</a:t>
              </a:r>
              <a:r>
                <a:rPr lang="en-US" altLang="ko-KR" sz="1200" dirty="0">
                  <a:latin typeface="+mn-ea"/>
                </a:rPr>
                <a:t> import </a:t>
              </a:r>
              <a:r>
                <a:rPr lang="en-US" altLang="ko-KR" sz="1200" dirty="0" err="1">
                  <a:latin typeface="+mn-ea"/>
                </a:rPr>
                <a:t>LabelEncoder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Name: </a:t>
              </a:r>
              <a:r>
                <a:rPr lang="en-US" altLang="ko-KR" sz="1200" dirty="0" err="1">
                  <a:latin typeface="+mn-ea"/>
                </a:rPr>
                <a:t>sklearn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Version</a:t>
              </a:r>
              <a:r>
                <a:rPr lang="en-US" altLang="ko-KR" sz="1200" dirty="0" smtClean="0">
                  <a:latin typeface="+mn-ea"/>
                </a:rPr>
                <a:t>: </a:t>
              </a:r>
              <a:r>
                <a:rPr lang="en-US" altLang="ko-KR" sz="1200" b="1" dirty="0" smtClean="0">
                  <a:latin typeface="+mn-ea"/>
                </a:rPr>
                <a:t>1.4.1.post1</a:t>
              </a:r>
              <a:endParaRPr lang="en-US" altLang="ko-KR" sz="1200" b="1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b="1" dirty="0" smtClean="0">
                  <a:latin typeface="+mn-ea"/>
                </a:rPr>
                <a:t>표준 라이브러리</a:t>
              </a:r>
              <a:endParaRPr lang="en-US" altLang="ko-KR" sz="1400" b="1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400" b="1" dirty="0" smtClean="0">
                  <a:latin typeface="+mn-ea"/>
                </a:rPr>
                <a:t>(</a:t>
              </a:r>
              <a:r>
                <a:rPr lang="ko-KR" altLang="en-US" sz="1400" b="1" dirty="0" smtClean="0">
                  <a:latin typeface="+mn-ea"/>
                </a:rPr>
                <a:t>별도의 </a:t>
              </a:r>
              <a:r>
                <a:rPr lang="en-US" altLang="ko-KR" sz="1400" b="1" dirty="0" smtClean="0">
                  <a:latin typeface="+mn-ea"/>
                </a:rPr>
                <a:t>version</a:t>
              </a:r>
              <a:r>
                <a:rPr lang="ko-KR" altLang="en-US" sz="1400" b="1" dirty="0">
                  <a:latin typeface="+mn-ea"/>
                </a:rPr>
                <a:t> </a:t>
              </a:r>
              <a:r>
                <a:rPr lang="ko-KR" altLang="en-US" sz="1400" b="1" dirty="0" smtClean="0">
                  <a:latin typeface="+mn-ea"/>
                </a:rPr>
                <a:t>정보</a:t>
              </a:r>
              <a:r>
                <a:rPr lang="en-US" altLang="ko-KR" sz="1400" b="1" dirty="0" smtClean="0">
                  <a:latin typeface="+mn-ea"/>
                </a:rPr>
                <a:t>x)</a:t>
              </a:r>
              <a:endParaRPr lang="en-US" altLang="ko-KR" sz="1200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 smtClean="0">
                  <a:solidFill>
                    <a:srgbClr val="FF0000"/>
                  </a:solidFill>
                  <a:latin typeface="+mn-ea"/>
                </a:rPr>
                <a:t>time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from </a:t>
              </a:r>
              <a:r>
                <a:rPr lang="en-US" altLang="ko-KR" sz="1200" dirty="0" err="1">
                  <a:latin typeface="+mn-ea"/>
                </a:rPr>
                <a:t>datetime</a:t>
              </a:r>
              <a:r>
                <a:rPr lang="en-US" altLang="ko-KR" sz="1200" dirty="0">
                  <a:latin typeface="+mn-ea"/>
                </a:rPr>
                <a:t> import </a:t>
              </a:r>
              <a:r>
                <a:rPr lang="en-US" altLang="ko-KR" sz="1200" dirty="0" err="1" smtClean="0">
                  <a:solidFill>
                    <a:srgbClr val="FF0000"/>
                  </a:solidFill>
                  <a:latin typeface="+mn-ea"/>
                </a:rPr>
                <a:t>datetime</a:t>
              </a:r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 err="1" smtClean="0">
                  <a:solidFill>
                    <a:srgbClr val="FF0000"/>
                  </a:solidFill>
                  <a:latin typeface="+mn-ea"/>
                </a:rPr>
                <a:t>json</a:t>
              </a:r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>
                  <a:solidFill>
                    <a:srgbClr val="FF0000"/>
                  </a:solidFill>
                  <a:latin typeface="+mn-ea"/>
                </a:rPr>
                <a:t>re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087" y="1381780"/>
              <a:ext cx="3747136" cy="497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 smtClean="0">
                  <a:latin typeface="+mn-ea"/>
                </a:rPr>
                <a:t>Python </a:t>
              </a:r>
              <a:r>
                <a:rPr lang="ko-KR" altLang="en-US" sz="1400" b="1" dirty="0" smtClean="0">
                  <a:latin typeface="+mn-ea"/>
                </a:rPr>
                <a:t>전체 </a:t>
              </a:r>
              <a:r>
                <a:rPr lang="en-US" altLang="ko-KR" sz="1400" b="1" dirty="0" smtClean="0">
                  <a:latin typeface="+mn-ea"/>
                </a:rPr>
                <a:t>Version</a:t>
              </a:r>
              <a:r>
                <a:rPr lang="ko-KR" altLang="en-US" sz="1400" b="1" dirty="0" smtClean="0">
                  <a:latin typeface="+mn-ea"/>
                </a:rPr>
                <a:t> </a:t>
              </a:r>
              <a:endParaRPr lang="en-US" altLang="ko-KR" sz="1400" b="1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import </a:t>
              </a:r>
              <a:r>
                <a:rPr lang="en-US" altLang="ko-KR" sz="1200" dirty="0" smtClean="0">
                  <a:solidFill>
                    <a:srgbClr val="FF0000"/>
                  </a:solidFill>
                  <a:latin typeface="+mn-ea"/>
                </a:rPr>
                <a:t>sys</a:t>
              </a:r>
              <a:r>
                <a:rPr lang="en-US" altLang="ko-KR" sz="1200" dirty="0" smtClean="0">
                  <a:latin typeface="+mn-ea"/>
                </a:rPr>
                <a:t> 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b="1" dirty="0" smtClean="0">
                  <a:latin typeface="+mn-ea"/>
                </a:rPr>
                <a:t>3.11.8</a:t>
              </a:r>
              <a:r>
                <a:rPr lang="en-US" altLang="ko-KR" sz="1200" dirty="0" smtClean="0">
                  <a:latin typeface="+mn-ea"/>
                </a:rPr>
                <a:t> </a:t>
              </a:r>
              <a:r>
                <a:rPr lang="en-US" altLang="ko-KR" sz="1200" dirty="0">
                  <a:latin typeface="+mn-ea"/>
                </a:rPr>
                <a:t>| packaged by Anaconda, Inc. | </a:t>
              </a:r>
              <a:endParaRPr lang="en-US" altLang="ko-KR" sz="1200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(</a:t>
              </a:r>
              <a:r>
                <a:rPr lang="en-US" altLang="ko-KR" sz="1200" dirty="0">
                  <a:latin typeface="+mn-ea"/>
                </a:rPr>
                <a:t>main, Feb 26 2024, 21:34:05</a:t>
              </a:r>
              <a:r>
                <a:rPr lang="en-US" altLang="ko-KR" sz="1200" dirty="0" smtClean="0">
                  <a:latin typeface="+mn-ea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[</a:t>
              </a:r>
              <a:r>
                <a:rPr lang="en-US" altLang="ko-KR" sz="1200" dirty="0">
                  <a:latin typeface="+mn-ea"/>
                </a:rPr>
                <a:t>MSC v.1916 64 bit (AMD64</a:t>
              </a:r>
              <a:r>
                <a:rPr lang="en-US" altLang="ko-KR" sz="1200" dirty="0" smtClean="0">
                  <a:latin typeface="+mn-ea"/>
                </a:rPr>
                <a:t>)]</a:t>
              </a:r>
            </a:p>
            <a:p>
              <a:pPr>
                <a:lnSpc>
                  <a:spcPct val="130000"/>
                </a:lnSpc>
              </a:pP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b="1" dirty="0" smtClean="0">
                  <a:latin typeface="+mn-ea"/>
                </a:rPr>
                <a:t>라이브러리 </a:t>
              </a:r>
              <a:r>
                <a:rPr lang="en-US" altLang="ko-KR" sz="1400" b="1" dirty="0" smtClean="0">
                  <a:latin typeface="+mn-ea"/>
                </a:rPr>
                <a:t>Version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 err="1">
                  <a:solidFill>
                    <a:srgbClr val="FF0000"/>
                  </a:solidFill>
                  <a:latin typeface="+mn-ea"/>
                </a:rPr>
                <a:t>numpy</a:t>
              </a:r>
              <a:r>
                <a:rPr lang="en-US" altLang="ko-KR" sz="1200" dirty="0">
                  <a:latin typeface="+mn-ea"/>
                </a:rPr>
                <a:t> as np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Name: </a:t>
              </a:r>
              <a:r>
                <a:rPr lang="en-US" altLang="ko-KR" sz="1200" dirty="0" err="1">
                  <a:solidFill>
                    <a:srgbClr val="FF0000"/>
                  </a:solidFill>
                  <a:latin typeface="+mn-ea"/>
                </a:rPr>
                <a:t>numpy</a:t>
              </a:r>
              <a:endParaRPr lang="en-US" altLang="ko-KR" sz="1200" dirty="0">
                <a:solidFill>
                  <a:srgbClr val="FF0000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Version: </a:t>
              </a:r>
              <a:r>
                <a:rPr lang="en-US" altLang="ko-KR" sz="1200" b="1" dirty="0" smtClean="0">
                  <a:latin typeface="+mn-ea"/>
                </a:rPr>
                <a:t>1.26.4</a:t>
              </a:r>
            </a:p>
            <a:p>
              <a:pPr>
                <a:lnSpc>
                  <a:spcPct val="130000"/>
                </a:lnSpc>
              </a:pP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>
                  <a:solidFill>
                    <a:srgbClr val="FF0000"/>
                  </a:solidFill>
                  <a:latin typeface="+mn-ea"/>
                </a:rPr>
                <a:t>pandas</a:t>
              </a:r>
              <a:r>
                <a:rPr lang="en-US" altLang="ko-KR" sz="1200" dirty="0">
                  <a:latin typeface="+mn-ea"/>
                </a:rPr>
                <a:t> as </a:t>
              </a:r>
              <a:r>
                <a:rPr lang="en-US" altLang="ko-KR" sz="1200" dirty="0" err="1">
                  <a:latin typeface="+mn-ea"/>
                </a:rPr>
                <a:t>pd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Name: pandas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Version: </a:t>
              </a:r>
              <a:r>
                <a:rPr lang="en-US" altLang="ko-KR" sz="1200" b="1" dirty="0" smtClean="0">
                  <a:latin typeface="+mn-ea"/>
                </a:rPr>
                <a:t>2.2.1</a:t>
              </a:r>
            </a:p>
            <a:p>
              <a:pPr>
                <a:lnSpc>
                  <a:spcPct val="130000"/>
                </a:lnSpc>
              </a:pP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 err="1">
                  <a:solidFill>
                    <a:srgbClr val="FF0000"/>
                  </a:solidFill>
                  <a:latin typeface="+mn-ea"/>
                </a:rPr>
                <a:t>matplotlib</a:t>
              </a:r>
              <a:r>
                <a:rPr lang="en-US" altLang="ko-KR" sz="1200" dirty="0" err="1">
                  <a:latin typeface="+mn-ea"/>
                </a:rPr>
                <a:t>.pyplot</a:t>
              </a:r>
              <a:r>
                <a:rPr lang="en-US" altLang="ko-KR" sz="1200" dirty="0">
                  <a:latin typeface="+mn-ea"/>
                </a:rPr>
                <a:t> as </a:t>
              </a:r>
              <a:r>
                <a:rPr lang="en-US" altLang="ko-KR" sz="1200" dirty="0" err="1" smtClean="0">
                  <a:latin typeface="+mn-ea"/>
                </a:rPr>
                <a:t>plt</a:t>
              </a:r>
              <a:endParaRPr lang="en-US" altLang="ko-KR" sz="1200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from</a:t>
              </a:r>
              <a:r>
                <a:rPr lang="en-US" altLang="ko-KR" sz="1200" dirty="0">
                  <a:solidFill>
                    <a:srgbClr val="7030A0"/>
                  </a:solidFill>
                  <a:latin typeface="+mn-ea"/>
                </a:rPr>
                <a:t> </a:t>
              </a:r>
              <a:r>
                <a:rPr lang="en-US" altLang="ko-KR" sz="1200" dirty="0" err="1">
                  <a:solidFill>
                    <a:srgbClr val="FF0000"/>
                  </a:solidFill>
                  <a:latin typeface="+mn-ea"/>
                </a:rPr>
                <a:t>matplotlib</a:t>
              </a:r>
              <a:r>
                <a:rPr lang="en-US" altLang="ko-KR" sz="1200" dirty="0">
                  <a:solidFill>
                    <a:srgbClr val="7030A0"/>
                  </a:solidFill>
                  <a:latin typeface="+mn-ea"/>
                </a:rPr>
                <a:t> </a:t>
              </a: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 err="1">
                  <a:latin typeface="+mn-ea"/>
                </a:rPr>
                <a:t>font_manager</a:t>
              </a:r>
              <a:r>
                <a:rPr lang="en-US" altLang="ko-KR" sz="1200" dirty="0">
                  <a:latin typeface="+mn-ea"/>
                </a:rPr>
                <a:t>, </a:t>
              </a:r>
              <a:r>
                <a:rPr lang="en-US" altLang="ko-KR" sz="1200" dirty="0" err="1" smtClean="0">
                  <a:latin typeface="+mn-ea"/>
                </a:rPr>
                <a:t>rc</a:t>
              </a:r>
              <a:endParaRPr lang="en-US" altLang="ko-KR" sz="1200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 err="1">
                  <a:solidFill>
                    <a:srgbClr val="FF0000"/>
                  </a:solidFill>
                  <a:latin typeface="+mn-ea"/>
                </a:rPr>
                <a:t>matplotlib</a:t>
              </a:r>
              <a:r>
                <a:rPr lang="en-US" altLang="ko-KR" sz="1200" dirty="0" err="1">
                  <a:latin typeface="+mn-ea"/>
                </a:rPr>
                <a:t>.font_manager</a:t>
              </a:r>
              <a:r>
                <a:rPr lang="en-US" altLang="ko-KR" sz="1200" dirty="0">
                  <a:latin typeface="+mn-ea"/>
                </a:rPr>
                <a:t> as </a:t>
              </a:r>
              <a:r>
                <a:rPr lang="en-US" altLang="ko-KR" sz="1200" dirty="0" err="1">
                  <a:latin typeface="+mn-ea"/>
                </a:rPr>
                <a:t>fm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Name: </a:t>
              </a:r>
              <a:r>
                <a:rPr lang="en-US" altLang="ko-KR" sz="1200" dirty="0" err="1">
                  <a:latin typeface="+mn-ea"/>
                </a:rPr>
                <a:t>matplotlib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Version: </a:t>
              </a:r>
              <a:r>
                <a:rPr lang="en-US" altLang="ko-KR" sz="1200" b="1" dirty="0" smtClean="0">
                  <a:latin typeface="+mn-ea"/>
                </a:rPr>
                <a:t>3.8.3</a:t>
              </a:r>
              <a:endParaRPr lang="en-US" altLang="ko-KR" sz="1200" b="1" dirty="0">
                <a:latin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42347" y="1381780"/>
              <a:ext cx="3747136" cy="5173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b="1" dirty="0" smtClean="0">
                  <a:latin typeface="+mn-ea"/>
                </a:rPr>
                <a:t>라이브러리 </a:t>
              </a:r>
              <a:r>
                <a:rPr lang="en-US" altLang="ko-KR" sz="1400" b="1" dirty="0" smtClean="0">
                  <a:latin typeface="+mn-ea"/>
                </a:rPr>
                <a:t>Version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import </a:t>
              </a:r>
              <a:r>
                <a:rPr lang="en-US" altLang="ko-KR" sz="1200" dirty="0" err="1" smtClean="0">
                  <a:solidFill>
                    <a:srgbClr val="FF0000"/>
                  </a:solidFill>
                  <a:latin typeface="+mn-ea"/>
                </a:rPr>
                <a:t>seaborn</a:t>
              </a:r>
              <a:r>
                <a:rPr lang="en-US" altLang="ko-KR" sz="1200" dirty="0" smtClean="0">
                  <a:latin typeface="+mn-ea"/>
                </a:rPr>
                <a:t> as </a:t>
              </a:r>
              <a:r>
                <a:rPr lang="en-US" altLang="ko-KR" sz="1200" dirty="0" err="1" smtClean="0">
                  <a:latin typeface="+mn-ea"/>
                </a:rPr>
                <a:t>sns</a:t>
              </a:r>
              <a:endParaRPr lang="en-US" altLang="ko-KR" sz="1200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Name: </a:t>
              </a:r>
              <a:r>
                <a:rPr lang="en-US" altLang="ko-KR" sz="1200" dirty="0" err="1" smtClean="0">
                  <a:latin typeface="+mn-ea"/>
                </a:rPr>
                <a:t>seaborn</a:t>
              </a:r>
              <a:endParaRPr lang="en-US" altLang="ko-KR" sz="1200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Version: </a:t>
              </a:r>
              <a:r>
                <a:rPr lang="en-US" altLang="ko-KR" sz="1200" b="1" dirty="0" smtClean="0">
                  <a:latin typeface="+mn-ea"/>
                </a:rPr>
                <a:t>0.13.2</a:t>
              </a:r>
            </a:p>
            <a:p>
              <a:pPr>
                <a:lnSpc>
                  <a:spcPct val="130000"/>
                </a:lnSpc>
              </a:pPr>
              <a:endParaRPr lang="en-US" altLang="ko-KR" sz="1200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import </a:t>
              </a:r>
              <a:r>
                <a:rPr lang="en-US" altLang="ko-KR" sz="1200" dirty="0" smtClean="0">
                  <a:solidFill>
                    <a:srgbClr val="FF0000"/>
                  </a:solidFill>
                  <a:latin typeface="+mn-ea"/>
                </a:rPr>
                <a:t>requests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Name: requests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Version: </a:t>
              </a:r>
              <a:r>
                <a:rPr lang="en-US" altLang="ko-KR" sz="1200" b="1" dirty="0" smtClean="0">
                  <a:latin typeface="+mn-ea"/>
                </a:rPr>
                <a:t>2.31.0</a:t>
              </a:r>
            </a:p>
            <a:p>
              <a:pPr>
                <a:lnSpc>
                  <a:spcPct val="130000"/>
                </a:lnSpc>
              </a:pPr>
              <a:endParaRPr lang="en-US" altLang="ko-KR" sz="1200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from bs4 import </a:t>
              </a:r>
              <a:r>
                <a:rPr lang="en-US" altLang="ko-KR" sz="1200" dirty="0" err="1" smtClean="0">
                  <a:solidFill>
                    <a:srgbClr val="FF0000"/>
                  </a:solidFill>
                  <a:latin typeface="+mn-ea"/>
                </a:rPr>
                <a:t>BeautifulSoup</a:t>
              </a:r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Name: beautifulsoup4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 smtClean="0">
                  <a:latin typeface="+mn-ea"/>
                </a:rPr>
                <a:t>Version: </a:t>
              </a:r>
              <a:r>
                <a:rPr lang="en-US" altLang="ko-KR" sz="1200" b="1" dirty="0" smtClean="0">
                  <a:latin typeface="+mn-ea"/>
                </a:rPr>
                <a:t>4.12.2</a:t>
              </a:r>
            </a:p>
            <a:p>
              <a:pPr>
                <a:lnSpc>
                  <a:spcPct val="130000"/>
                </a:lnSpc>
              </a:pPr>
              <a:endParaRPr lang="en-US" altLang="ko-KR" sz="1200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 err="1">
                  <a:solidFill>
                    <a:srgbClr val="FF0000"/>
                  </a:solidFill>
                  <a:latin typeface="+mn-ea"/>
                </a:rPr>
                <a:t>streamlit</a:t>
              </a:r>
              <a:r>
                <a:rPr lang="en-US" altLang="ko-KR" sz="1200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200" dirty="0">
                  <a:latin typeface="+mn-ea"/>
                </a:rPr>
                <a:t>as </a:t>
              </a:r>
              <a:r>
                <a:rPr lang="en-US" altLang="ko-KR" sz="1200" dirty="0" err="1">
                  <a:latin typeface="+mn-ea"/>
                </a:rPr>
                <a:t>st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from </a:t>
              </a:r>
              <a:r>
                <a:rPr lang="en-US" altLang="ko-KR" sz="1200" dirty="0">
                  <a:solidFill>
                    <a:srgbClr val="FF0000"/>
                  </a:solidFill>
                  <a:latin typeface="+mn-ea"/>
                </a:rPr>
                <a:t>streamlit</a:t>
              </a:r>
              <a:r>
                <a:rPr lang="en-US" altLang="ko-KR" sz="1200" dirty="0">
                  <a:latin typeface="+mn-ea"/>
                </a:rPr>
                <a:t>.components.v1 import html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Name: </a:t>
              </a:r>
              <a:r>
                <a:rPr lang="en-US" altLang="ko-KR" sz="1200" dirty="0" err="1">
                  <a:latin typeface="+mn-ea"/>
                </a:rPr>
                <a:t>streamlit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Version: </a:t>
              </a:r>
              <a:r>
                <a:rPr lang="en-US" altLang="ko-KR" sz="1200" b="1" dirty="0" smtClean="0">
                  <a:latin typeface="+mn-ea"/>
                </a:rPr>
                <a:t>1.33.0</a:t>
              </a:r>
            </a:p>
            <a:p>
              <a:pPr>
                <a:lnSpc>
                  <a:spcPct val="130000"/>
                </a:lnSpc>
              </a:pP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from</a:t>
              </a:r>
              <a:r>
                <a:rPr lang="en-US" altLang="ko-KR" sz="1200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200" dirty="0" err="1">
                  <a:solidFill>
                    <a:srgbClr val="FF0000"/>
                  </a:solidFill>
                  <a:latin typeface="+mn-ea"/>
                </a:rPr>
                <a:t>streamlit_folium</a:t>
              </a:r>
              <a:r>
                <a:rPr lang="en-US" altLang="ko-KR" sz="1200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200" dirty="0">
                  <a:latin typeface="+mn-ea"/>
                </a:rPr>
                <a:t>import </a:t>
              </a:r>
              <a:r>
                <a:rPr lang="en-US" altLang="ko-KR" sz="1200" dirty="0" err="1">
                  <a:latin typeface="+mn-ea"/>
                </a:rPr>
                <a:t>folium_static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Name: </a:t>
              </a:r>
              <a:r>
                <a:rPr lang="en-US" altLang="ko-KR" sz="1200" dirty="0" err="1">
                  <a:latin typeface="+mn-ea"/>
                </a:rPr>
                <a:t>streamlit_folium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+mn-ea"/>
                </a:rPr>
                <a:t>Version: </a:t>
              </a:r>
              <a:r>
                <a:rPr lang="en-US" altLang="ko-KR" sz="1200" b="1" dirty="0" smtClean="0">
                  <a:latin typeface="+mn-ea"/>
                </a:rPr>
                <a:t>0.20.0</a:t>
              </a:r>
              <a:endParaRPr lang="en-US" altLang="ko-KR" sz="1200" b="1" dirty="0">
                <a:latin typeface="+mn-ea"/>
              </a:endParaRPr>
            </a:p>
          </p:txBody>
        </p:sp>
      </p:grpSp>
      <p:grpSp>
        <p:nvGrpSpPr>
          <p:cNvPr id="28" name="그룹 1001"/>
          <p:cNvGrpSpPr/>
          <p:nvPr/>
        </p:nvGrpSpPr>
        <p:grpSpPr>
          <a:xfrm rot="5400000">
            <a:off x="1222218" y="4025390"/>
            <a:ext cx="4896000" cy="79539"/>
            <a:chOff x="6070960" y="2545965"/>
            <a:chExt cx="3514884" cy="79539"/>
          </a:xfrm>
        </p:grpSpPr>
        <p:pic>
          <p:nvPicPr>
            <p:cNvPr id="29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0960" y="2545965"/>
              <a:ext cx="3514884" cy="79539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 rot="5400000">
            <a:off x="4616457" y="4025390"/>
            <a:ext cx="4896000" cy="79539"/>
            <a:chOff x="6070960" y="2545965"/>
            <a:chExt cx="3514884" cy="79539"/>
          </a:xfrm>
        </p:grpSpPr>
        <p:pic>
          <p:nvPicPr>
            <p:cNvPr id="31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0960" y="2545965"/>
              <a:ext cx="3514884" cy="79539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668287" y="1429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84287" y="1429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8287" y="4165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84287" y="4165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6287" y="1573981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사고일시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변환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02287" y="1573981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분리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6287" y="4295690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 데이터 치환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02287" y="4295690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 데이터 정수형 변환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7985"/>
              </p:ext>
            </p:extLst>
          </p:nvPr>
        </p:nvGraphicFramePr>
        <p:xfrm>
          <a:off x="1018517" y="2085721"/>
          <a:ext cx="3943541" cy="197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52">
                  <a:extLst>
                    <a:ext uri="{9D8B030D-6E8A-4147-A177-3AD203B41FA5}">
                      <a16:colId xmlns:a16="http://schemas.microsoft.com/office/drawing/2014/main" val="4151785869"/>
                    </a:ext>
                  </a:extLst>
                </a:gridCol>
                <a:gridCol w="732441">
                  <a:extLst>
                    <a:ext uri="{9D8B030D-6E8A-4147-A177-3AD203B41FA5}">
                      <a16:colId xmlns:a16="http://schemas.microsoft.com/office/drawing/2014/main" val="1157946690"/>
                    </a:ext>
                  </a:extLst>
                </a:gridCol>
                <a:gridCol w="998093">
                  <a:extLst>
                    <a:ext uri="{9D8B030D-6E8A-4147-A177-3AD203B41FA5}">
                      <a16:colId xmlns:a16="http://schemas.microsoft.com/office/drawing/2014/main" val="2269815515"/>
                    </a:ext>
                  </a:extLst>
                </a:gridCol>
                <a:gridCol w="1989455">
                  <a:extLst>
                    <a:ext uri="{9D8B030D-6E8A-4147-A177-3AD203B41FA5}">
                      <a16:colId xmlns:a16="http://schemas.microsoft.com/office/drawing/2014/main" val="4138089147"/>
                    </a:ext>
                  </a:extLst>
                </a:gridCol>
              </a:tblGrid>
              <a:tr h="292316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사고일시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2023-01-01 00:00:00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31324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2023-01-01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27876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297354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817467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37363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392373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73265"/>
              </p:ext>
            </p:extLst>
          </p:nvPr>
        </p:nvGraphicFramePr>
        <p:xfrm>
          <a:off x="5581576" y="2085721"/>
          <a:ext cx="4249422" cy="197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4151785869"/>
                    </a:ext>
                  </a:extLst>
                </a:gridCol>
                <a:gridCol w="368618">
                  <a:extLst>
                    <a:ext uri="{9D8B030D-6E8A-4147-A177-3AD203B41FA5}">
                      <a16:colId xmlns:a16="http://schemas.microsoft.com/office/drawing/2014/main" val="2269815515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3808914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2046699557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3132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 권선구 권선동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50514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7156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67986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9255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–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272223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93183"/>
              </p:ext>
            </p:extLst>
          </p:nvPr>
        </p:nvGraphicFramePr>
        <p:xfrm>
          <a:off x="865576" y="4856220"/>
          <a:ext cx="4249422" cy="1763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4151785869"/>
                    </a:ext>
                  </a:extLst>
                </a:gridCol>
                <a:gridCol w="2280604">
                  <a:extLst>
                    <a:ext uri="{9D8B030D-6E8A-4147-A177-3AD203B41FA5}">
                      <a16:colId xmlns:a16="http://schemas.microsoft.com/office/drawing/2014/main" val="2269815515"/>
                    </a:ext>
                  </a:extLst>
                </a:gridCol>
              </a:tblGrid>
              <a:tr h="440978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차종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데이터 중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누락 데이터 확인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‘0’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치환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31324"/>
                  </a:ext>
                </a:extLst>
              </a:tr>
              <a:tr h="440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505147"/>
                  </a:ext>
                </a:extLst>
              </a:tr>
              <a:tr h="440978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71566"/>
                  </a:ext>
                </a:extLst>
              </a:tr>
              <a:tr h="440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상해정도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272223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97716"/>
              </p:ext>
            </p:extLst>
          </p:nvPr>
        </p:nvGraphicFramePr>
        <p:xfrm>
          <a:off x="5581576" y="4856220"/>
          <a:ext cx="4249422" cy="1763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4151785869"/>
                    </a:ext>
                  </a:extLst>
                </a:gridCol>
                <a:gridCol w="2280604">
                  <a:extLst>
                    <a:ext uri="{9D8B030D-6E8A-4147-A177-3AD203B41FA5}">
                      <a16:colId xmlns:a16="http://schemas.microsoft.com/office/drawing/2014/main" val="2269815515"/>
                    </a:ext>
                  </a:extLst>
                </a:gridCol>
              </a:tblGrid>
              <a:tr h="881956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정수형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(65)</a:t>
                      </a: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‘0’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치환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31324"/>
                  </a:ext>
                </a:extLst>
              </a:tr>
              <a:tr h="881956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71566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4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3.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데이터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전처리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45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4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6" y="2187762"/>
            <a:ext cx="4468843" cy="159348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519220" y="2136962"/>
            <a:ext cx="4374135" cy="1847543"/>
            <a:chOff x="5500687" y="2060762"/>
            <a:chExt cx="4374135" cy="18475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0687" y="2060762"/>
              <a:ext cx="2779313" cy="98980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5482" y="2164646"/>
              <a:ext cx="2489340" cy="174365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62" y="5229225"/>
            <a:ext cx="4472050" cy="10049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885" y="4814690"/>
            <a:ext cx="3740805" cy="189721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68287" y="1429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384287" y="1429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68287" y="4165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384287" y="4165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86287" y="1573981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사고일시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변환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402287" y="1573981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분리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287" y="4295690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 데이터 치환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02287" y="4295690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 데이터 정수형 변환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8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3.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데이터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전처리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9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668287" y="1429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84287" y="1429425"/>
            <a:ext cx="4644000" cy="5400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6287" y="1573981"/>
            <a:ext cx="4608000" cy="447000"/>
          </a:xfrm>
          <a:prstGeom prst="rect">
            <a:avLst/>
          </a:prstGeom>
          <a:solidFill>
            <a:srgbClr val="C6D9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 추출 및 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02287" y="1573981"/>
            <a:ext cx="4608000" cy="447000"/>
          </a:xfrm>
          <a:prstGeom prst="rect">
            <a:avLst/>
          </a:prstGeom>
          <a:solidFill>
            <a:srgbClr val="C6D9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확인</a:t>
            </a:r>
            <a:r>
              <a:rPr lang="en-US" altLang="ko-KR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01" y="2214363"/>
            <a:ext cx="4435772" cy="1747197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668287" y="41654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86287" y="4309981"/>
            <a:ext cx="4608000" cy="447000"/>
          </a:xfrm>
          <a:prstGeom prst="rect">
            <a:avLst/>
          </a:prstGeom>
          <a:solidFill>
            <a:srgbClr val="C6D9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인명피해 심각도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(ECLO)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56" y="4841025"/>
            <a:ext cx="4456063" cy="109090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28962" y="5934939"/>
            <a:ext cx="4445918" cy="818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인명피해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심각도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(ECLO)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사망자수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 10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중상자수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 5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경상자수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  3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부상신고자수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 기술과 정책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2014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65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r="49905"/>
          <a:stretch/>
        </p:blipFill>
        <p:spPr>
          <a:xfrm>
            <a:off x="5501101" y="4314826"/>
            <a:ext cx="2639458" cy="18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101" y="2214363"/>
            <a:ext cx="4410372" cy="19997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l="52788"/>
          <a:stretch/>
        </p:blipFill>
        <p:spPr>
          <a:xfrm>
            <a:off x="7423919" y="4865784"/>
            <a:ext cx="2487554" cy="180000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9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3.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데이터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전처리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40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5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팀원 소개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6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여는 마당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1389902"/>
            <a:ext cx="9726382" cy="536332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6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6828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38179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6828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38179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r="8766"/>
          <a:stretch/>
        </p:blipFill>
        <p:spPr>
          <a:xfrm>
            <a:off x="757480" y="2410270"/>
            <a:ext cx="4465614" cy="180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8652"/>
          <a:stretch/>
        </p:blipFill>
        <p:spPr>
          <a:xfrm>
            <a:off x="5470990" y="2410270"/>
            <a:ext cx="4465614" cy="180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r="9394"/>
          <a:stretch/>
        </p:blipFill>
        <p:spPr>
          <a:xfrm>
            <a:off x="797589" y="4761825"/>
            <a:ext cx="4385396" cy="180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8652"/>
          <a:stretch/>
        </p:blipFill>
        <p:spPr>
          <a:xfrm>
            <a:off x="5470990" y="4761825"/>
            <a:ext cx="4465614" cy="18000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47214" y="21054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60724" y="21050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47214" y="44676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기상상태별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60724" y="44672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노면상태별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확인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19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4.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데이터 분석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0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6828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8179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828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8179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r="9689"/>
          <a:stretch/>
        </p:blipFill>
        <p:spPr>
          <a:xfrm>
            <a:off x="5526997" y="2410270"/>
            <a:ext cx="4353600" cy="180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r="9689"/>
          <a:stretch/>
        </p:blipFill>
        <p:spPr>
          <a:xfrm>
            <a:off x="813487" y="4761825"/>
            <a:ext cx="4353600" cy="1800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5450797" y="4761825"/>
            <a:ext cx="4506000" cy="18000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737287" y="2410270"/>
            <a:ext cx="4506000" cy="180000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47214" y="21054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사고유형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대분류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60724" y="21050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사고유형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소분류</a:t>
            </a:r>
            <a:r>
              <a:rPr lang="en-US" altLang="ko-KR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47214" y="44676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도로형태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대분류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460724" y="44672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도로형태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소분류</a:t>
            </a:r>
            <a:r>
              <a:rPr lang="en-US" altLang="ko-KR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확인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5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4.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데이터 분석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6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7188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90614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188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90614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740887" y="4761825"/>
            <a:ext cx="4506000" cy="180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5459614" y="4761825"/>
            <a:ext cx="4506000" cy="180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r="8181"/>
          <a:stretch/>
        </p:blipFill>
        <p:spPr>
          <a:xfrm>
            <a:off x="5454397" y="2410270"/>
            <a:ext cx="4516434" cy="180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740887" y="2410270"/>
            <a:ext cx="4506000" cy="18000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750814" y="21054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가해운전자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연령별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69541" y="21050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가해운전자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성별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50814" y="44676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가해운전자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차종별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69541" y="44672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법규위반별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확인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5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4.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데이터 분석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8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671887" y="1497781"/>
          <a:ext cx="9356399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316">
                  <a:extLst>
                    <a:ext uri="{9D8B030D-6E8A-4147-A177-3AD203B41FA5}">
                      <a16:colId xmlns:a16="http://schemas.microsoft.com/office/drawing/2014/main" val="1289256319"/>
                    </a:ext>
                  </a:extLst>
                </a:gridCol>
                <a:gridCol w="658952">
                  <a:extLst>
                    <a:ext uri="{9D8B030D-6E8A-4147-A177-3AD203B41FA5}">
                      <a16:colId xmlns:a16="http://schemas.microsoft.com/office/drawing/2014/main" val="1128052659"/>
                    </a:ext>
                  </a:extLst>
                </a:gridCol>
                <a:gridCol w="2911143">
                  <a:extLst>
                    <a:ext uri="{9D8B030D-6E8A-4147-A177-3AD203B41FA5}">
                      <a16:colId xmlns:a16="http://schemas.microsoft.com/office/drawing/2014/main" val="4024919616"/>
                    </a:ext>
                  </a:extLst>
                </a:gridCol>
                <a:gridCol w="1246497">
                  <a:extLst>
                    <a:ext uri="{9D8B030D-6E8A-4147-A177-3AD203B41FA5}">
                      <a16:colId xmlns:a16="http://schemas.microsoft.com/office/drawing/2014/main" val="744358786"/>
                    </a:ext>
                  </a:extLst>
                </a:gridCol>
                <a:gridCol w="1246497">
                  <a:extLst>
                    <a:ext uri="{9D8B030D-6E8A-4147-A177-3AD203B41FA5}">
                      <a16:colId xmlns:a16="http://schemas.microsoft.com/office/drawing/2014/main" val="3636069597"/>
                    </a:ext>
                  </a:extLst>
                </a:gridCol>
                <a:gridCol w="1246497">
                  <a:extLst>
                    <a:ext uri="{9D8B030D-6E8A-4147-A177-3AD203B41FA5}">
                      <a16:colId xmlns:a16="http://schemas.microsoft.com/office/drawing/2014/main" val="3891952698"/>
                    </a:ext>
                  </a:extLst>
                </a:gridCol>
                <a:gridCol w="1246497">
                  <a:extLst>
                    <a:ext uri="{9D8B030D-6E8A-4147-A177-3AD203B41FA5}">
                      <a16:colId xmlns:a16="http://schemas.microsoft.com/office/drawing/2014/main" val="6280270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사고건수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 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393846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1543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2021, 2022, 2023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 (750)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 (561)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 (4.6)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 (4.3)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95321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~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(182)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7 (130)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(4.9)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 (4.1)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04319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(333)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(178)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733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23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(152)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2 (11)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(5.5)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(3.7)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5848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영통구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장안구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팔달구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(559)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영통구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(284)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팔달구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723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고색동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망포동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송죽동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고등동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정자동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(109)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남창동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하광교동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신풍동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38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기상상태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흐림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(1,684)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(4.8)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981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노면상태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젖음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건조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(1,711)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결빙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(4.9)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5536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차대차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차량단독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차대차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(1,486)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차량단독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차대차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(3.8)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517703"/>
                  </a:ext>
                </a:extLst>
              </a:tr>
              <a:tr h="169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보도통행중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정면충돌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공작물충돌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측면충돌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(604)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전도전복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정면충돌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길가장자리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구역통행중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5269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(997)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148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교차로부근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고가도로위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(746)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교량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고가도로위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교량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98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 ~ 93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 (226)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 (1)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 (6.7)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 (3.0)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440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(1,615)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(265)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(4.5)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34501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차종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승용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승합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원동기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화물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승용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(1,301)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농기계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농기계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사륜오토바이 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(ATV) (1.0)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03823"/>
                  </a:ext>
                </a:extLst>
              </a:tr>
              <a:tr h="1690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법규위반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교차로운행방법위반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신호위반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안전운전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불이행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(948)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불법유턴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중앙선침범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보행자보호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의무위반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755230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4.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데이터 분석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6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 위험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예보를 위한 조회 조건 선정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672766" y="2049290"/>
          <a:ext cx="9355520" cy="446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16">
                  <a:extLst>
                    <a:ext uri="{9D8B030D-6E8A-4147-A177-3AD203B41FA5}">
                      <a16:colId xmlns:a16="http://schemas.microsoft.com/office/drawing/2014/main" val="1289256319"/>
                    </a:ext>
                  </a:extLst>
                </a:gridCol>
                <a:gridCol w="694092">
                  <a:extLst>
                    <a:ext uri="{9D8B030D-6E8A-4147-A177-3AD203B41FA5}">
                      <a16:colId xmlns:a16="http://schemas.microsoft.com/office/drawing/2014/main" val="1128052659"/>
                    </a:ext>
                  </a:extLst>
                </a:gridCol>
                <a:gridCol w="2822455">
                  <a:extLst>
                    <a:ext uri="{9D8B030D-6E8A-4147-A177-3AD203B41FA5}">
                      <a16:colId xmlns:a16="http://schemas.microsoft.com/office/drawing/2014/main" val="4024919616"/>
                    </a:ext>
                  </a:extLst>
                </a:gridCol>
                <a:gridCol w="875934">
                  <a:extLst>
                    <a:ext uri="{9D8B030D-6E8A-4147-A177-3AD203B41FA5}">
                      <a16:colId xmlns:a16="http://schemas.microsoft.com/office/drawing/2014/main" val="6280270"/>
                    </a:ext>
                  </a:extLst>
                </a:gridCol>
                <a:gridCol w="2539415">
                  <a:extLst>
                    <a:ext uri="{9D8B030D-6E8A-4147-A177-3AD203B41FA5}">
                      <a16:colId xmlns:a16="http://schemas.microsoft.com/office/drawing/2014/main" val="3665446699"/>
                    </a:ext>
                  </a:extLst>
                </a:gridCol>
                <a:gridCol w="1804808">
                  <a:extLst>
                    <a:ext uri="{9D8B030D-6E8A-4147-A177-3AD203B41FA5}">
                      <a16:colId xmlns:a16="http://schemas.microsoft.com/office/drawing/2014/main" val="2238788829"/>
                    </a:ext>
                  </a:extLst>
                </a:gridCol>
              </a:tblGrid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 여부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 기준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조회 가능성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조회 조건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393846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2021, 2022, 2023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활용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datetime.now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조건 만족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불가 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(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2024)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 기준 사전 분석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시간 호출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야간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변환</a:t>
                      </a:r>
                      <a:endParaRPr lang="en-US" altLang="ko-KR" sz="11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07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07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20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23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953215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~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△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043196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△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473363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23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58482"/>
                  </a:ext>
                </a:extLst>
              </a:tr>
              <a:tr h="2974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영통구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장안구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팔달구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 전체 지역 대상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Geojson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기준 사전 분석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 </a:t>
                      </a:r>
                      <a:r>
                        <a:rPr lang="ko-KR" altLang="en-US" sz="1100" b="1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단계구분도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72342"/>
                  </a:ext>
                </a:extLst>
              </a:tr>
              <a:tr h="29749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고색동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망포동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송죽동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고등동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3813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기상상태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흐림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스크레이핑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조건문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날씨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스크레이핑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기상상태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노면상태 변환</a:t>
                      </a:r>
                      <a:endParaRPr lang="en-US" altLang="ko-KR" sz="11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981267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노면상태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젖음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55360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차대차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차량단독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 구분 불가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517703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 구분 불가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&amp;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부재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14871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 ~ 93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 구분 불가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운전자 정보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44006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45017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차종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승용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승합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원동기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화물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503823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법규위반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교차로운행방법위반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신호위반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755230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6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5.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사고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발생 위험 지표 생성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7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2021~2023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수원시 노인 교통사고 데이터 기반 사고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위험 예보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908226" y="2177025"/>
            <a:ext cx="0" cy="450000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6989849" y="2105025"/>
            <a:ext cx="3190297" cy="4724400"/>
            <a:chOff x="6989849" y="2105025"/>
            <a:chExt cx="3190297" cy="4724400"/>
          </a:xfrm>
        </p:grpSpPr>
        <p:grpSp>
          <p:nvGrpSpPr>
            <p:cNvPr id="27" name="그룹 26"/>
            <p:cNvGrpSpPr/>
            <p:nvPr/>
          </p:nvGrpSpPr>
          <p:grpSpPr>
            <a:xfrm>
              <a:off x="6989849" y="3195161"/>
              <a:ext cx="3190297" cy="2491265"/>
              <a:chOff x="6890524" y="3042761"/>
              <a:chExt cx="3190297" cy="249126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t="14244" b="17382"/>
              <a:stretch/>
            </p:blipFill>
            <p:spPr>
              <a:xfrm>
                <a:off x="6943045" y="3705226"/>
                <a:ext cx="3085242" cy="18288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890524" y="3042761"/>
                <a:ext cx="319029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지역별 조건에 해당하는 </a:t>
                </a:r>
                <a:endParaRPr lang="en-US" altLang="ko-KR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b="1" dirty="0" smtClean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사고 발생 위험 지표</a:t>
                </a:r>
                <a:r>
                  <a:rPr lang="en-US" altLang="ko-KR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”</a:t>
                </a:r>
                <a:r>
                  <a:rPr lang="ko-KR" altLang="en-US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추출하여</a:t>
                </a:r>
                <a:endParaRPr lang="en-US" altLang="ko-KR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수원시 지도 영역에 </a:t>
                </a:r>
                <a:r>
                  <a:rPr lang="ko-KR" altLang="en-US" sz="1400" b="1" dirty="0" smtClean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단계 구분도</a:t>
                </a:r>
                <a:r>
                  <a:rPr lang="ko-KR" altLang="en-US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표시</a:t>
                </a:r>
                <a:endParaRPr lang="ko-KR" altLang="en-US" sz="1400" b="1" dirty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7042376" y="5686425"/>
              <a:ext cx="3085242" cy="114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30000"/>
                </a:lnSpc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구분도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(Choropleth Map)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행정구역과 같이 지도 상의 어떤 경계에 둘러싸인 영역에 색을 칠하거나 음영 등으로 정보를 나타내는 시각화 방법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>
                <a:lnSpc>
                  <a:spcPct val="130000"/>
                </a:lnSpc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파이썬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판다스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 분석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167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80743" y="2105025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 조건 </a:t>
              </a:r>
              <a:r>
                <a:rPr lang="ko-KR" altLang="en-US" sz="1400" b="1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자동 반영</a:t>
              </a:r>
              <a:endPara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7080974" y="2409825"/>
              <a:ext cx="3008046" cy="415750"/>
              <a:chOff x="7020241" y="2458242"/>
              <a:chExt cx="3008046" cy="415750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7020241" y="2458242"/>
                <a:ext cx="914400" cy="41575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시간대</a:t>
                </a:r>
                <a:endParaRPr lang="en-US" altLang="ko-KR" sz="9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8067064" y="2458242"/>
                <a:ext cx="914400" cy="41575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기상상태</a:t>
                </a:r>
                <a:endPara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9113887" y="2458242"/>
                <a:ext cx="914400" cy="41575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노면상태</a:t>
                </a:r>
                <a:endPara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1" name="아래쪽 화살표 40"/>
            <p:cNvSpPr/>
            <p:nvPr/>
          </p:nvSpPr>
          <p:spPr>
            <a:xfrm>
              <a:off x="8127797" y="2869537"/>
              <a:ext cx="914400" cy="281663"/>
            </a:xfrm>
            <a:prstGeom prst="downArrow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" name="직선 연결선 41"/>
          <p:cNvCxnSpPr/>
          <p:nvPr/>
        </p:nvCxnSpPr>
        <p:spPr>
          <a:xfrm>
            <a:off x="3788165" y="2177025"/>
            <a:ext cx="0" cy="450000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5" name="그룹 94"/>
          <p:cNvGrpSpPr/>
          <p:nvPr/>
        </p:nvGrpSpPr>
        <p:grpSpPr>
          <a:xfrm>
            <a:off x="509587" y="2105025"/>
            <a:ext cx="3335019" cy="4416982"/>
            <a:chOff x="509587" y="2105025"/>
            <a:chExt cx="3335019" cy="4416982"/>
          </a:xfrm>
        </p:grpSpPr>
        <p:sp>
          <p:nvSpPr>
            <p:cNvPr id="46" name="TextBox 45"/>
            <p:cNvSpPr txBox="1"/>
            <p:nvPr/>
          </p:nvSpPr>
          <p:spPr>
            <a:xfrm>
              <a:off x="761484" y="2105025"/>
              <a:ext cx="2831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발생 가능한 모든 </a:t>
              </a:r>
              <a:r>
                <a:rPr lang="ko-KR" altLang="en-US" sz="1400" b="1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 조합</a:t>
              </a:r>
              <a:r>
                <a:rPr lang="ko-KR" altLang="en-US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생성</a:t>
              </a:r>
              <a:endParaRPr lang="ko-KR" altLang="en-US" sz="1400" b="1" dirty="0">
                <a:solidFill>
                  <a:srgbClr val="D161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719431" y="2486025"/>
              <a:ext cx="2915331" cy="3175198"/>
              <a:chOff x="700087" y="2558498"/>
              <a:chExt cx="2915331" cy="4118528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700087" y="3480910"/>
                <a:ext cx="2915331" cy="415750"/>
                <a:chOff x="700087" y="2558498"/>
                <a:chExt cx="2915331" cy="415750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700087" y="2558498"/>
                  <a:ext cx="914400" cy="41575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시간대</a:t>
                  </a:r>
                  <a:endParaRPr lang="en-US" altLang="ko-KR" sz="9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모서리가 둥근 직사각형 50"/>
                <p:cNvSpPr/>
                <p:nvPr/>
              </p:nvSpPr>
              <p:spPr>
                <a:xfrm>
                  <a:off x="1709961" y="2558498"/>
                  <a:ext cx="914400" cy="415750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주간</a:t>
                  </a:r>
                  <a:endParaRPr lang="en-US" altLang="ko-KR" sz="9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(07~20</a:t>
                  </a:r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</a:t>
                  </a:r>
                  <a:r>
                    <a: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2701018" y="2558498"/>
                  <a:ext cx="914400" cy="415750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야간</a:t>
                  </a:r>
                  <a:endParaRPr lang="en-US" altLang="ko-KR" sz="9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주간 외</a:t>
                  </a:r>
                  <a:r>
                    <a: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700087" y="3930926"/>
                <a:ext cx="2915331" cy="1355917"/>
                <a:chOff x="852487" y="3733312"/>
                <a:chExt cx="2915331" cy="1355917"/>
              </a:xfrm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852487" y="3733312"/>
                  <a:ext cx="2915331" cy="1355917"/>
                  <a:chOff x="700087" y="3580912"/>
                  <a:chExt cx="2915331" cy="1355917"/>
                </a:xfrm>
              </p:grpSpPr>
              <p:sp>
                <p:nvSpPr>
                  <p:cNvPr id="65" name="모서리가 둥근 직사각형 64"/>
                  <p:cNvSpPr/>
                  <p:nvPr/>
                </p:nvSpPr>
                <p:spPr>
                  <a:xfrm>
                    <a:off x="700087" y="3585288"/>
                    <a:ext cx="914400" cy="1351541"/>
                  </a:xfrm>
                  <a:prstGeom prst="roundRect">
                    <a:avLst>
                      <a:gd name="adj" fmla="val 6250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기상상태</a:t>
                    </a:r>
                  </a:p>
                </p:txBody>
              </p:sp>
              <p:grpSp>
                <p:nvGrpSpPr>
                  <p:cNvPr id="66" name="그룹 65"/>
                  <p:cNvGrpSpPr/>
                  <p:nvPr/>
                </p:nvGrpSpPr>
                <p:grpSpPr>
                  <a:xfrm>
                    <a:off x="1709961" y="3580912"/>
                    <a:ext cx="1905457" cy="415750"/>
                    <a:chOff x="1862361" y="2710898"/>
                    <a:chExt cx="1905457" cy="415750"/>
                  </a:xfrm>
                </p:grpSpPr>
                <p:sp>
                  <p:nvSpPr>
                    <p:cNvPr id="70" name="모서리가 둥근 직사각형 69"/>
                    <p:cNvSpPr/>
                    <p:nvPr/>
                  </p:nvSpPr>
                  <p:spPr>
                    <a:xfrm>
                      <a:off x="1862361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71" name="모서리가 둥근 직사각형 70"/>
                    <p:cNvSpPr/>
                    <p:nvPr/>
                  </p:nvSpPr>
                  <p:spPr>
                    <a:xfrm>
                      <a:off x="2853418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흐림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grpSp>
                <p:nvGrpSpPr>
                  <p:cNvPr id="67" name="그룹 66"/>
                  <p:cNvGrpSpPr/>
                  <p:nvPr/>
                </p:nvGrpSpPr>
                <p:grpSpPr>
                  <a:xfrm>
                    <a:off x="1709961" y="4053308"/>
                    <a:ext cx="1905457" cy="415750"/>
                    <a:chOff x="1862361" y="2710898"/>
                    <a:chExt cx="1905457" cy="415750"/>
                  </a:xfrm>
                </p:grpSpPr>
                <p:sp>
                  <p:nvSpPr>
                    <p:cNvPr id="68" name="모서리가 둥근 직사각형 67"/>
                    <p:cNvSpPr/>
                    <p:nvPr/>
                  </p:nvSpPr>
                  <p:spPr>
                    <a:xfrm>
                      <a:off x="1862361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69" name="모서리가 둥근 직사각형 68"/>
                    <p:cNvSpPr/>
                    <p:nvPr/>
                  </p:nvSpPr>
                  <p:spPr>
                    <a:xfrm>
                      <a:off x="2853418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1862361" y="4673479"/>
                  <a:ext cx="914400" cy="415749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기타</a:t>
                  </a:r>
                  <a:endParaRPr lang="en-US" altLang="ko-KR" sz="9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>
                <a:off x="700087" y="5321109"/>
                <a:ext cx="2915331" cy="1355917"/>
                <a:chOff x="852487" y="3733312"/>
                <a:chExt cx="2915331" cy="1355917"/>
              </a:xfrm>
            </p:grpSpPr>
            <p:grpSp>
              <p:nvGrpSpPr>
                <p:cNvPr id="75" name="그룹 74"/>
                <p:cNvGrpSpPr/>
                <p:nvPr/>
              </p:nvGrpSpPr>
              <p:grpSpPr>
                <a:xfrm>
                  <a:off x="852487" y="3733312"/>
                  <a:ext cx="2915331" cy="1355917"/>
                  <a:chOff x="700087" y="3580912"/>
                  <a:chExt cx="2915331" cy="1355917"/>
                </a:xfrm>
              </p:grpSpPr>
              <p:sp>
                <p:nvSpPr>
                  <p:cNvPr id="77" name="모서리가 둥근 직사각형 76"/>
                  <p:cNvSpPr/>
                  <p:nvPr/>
                </p:nvSpPr>
                <p:spPr>
                  <a:xfrm>
                    <a:off x="700087" y="3585288"/>
                    <a:ext cx="914400" cy="1351541"/>
                  </a:xfrm>
                  <a:prstGeom prst="roundRect">
                    <a:avLst>
                      <a:gd name="adj" fmla="val 520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노면상태</a:t>
                    </a:r>
                  </a:p>
                </p:txBody>
              </p:sp>
              <p:grpSp>
                <p:nvGrpSpPr>
                  <p:cNvPr id="78" name="그룹 77"/>
                  <p:cNvGrpSpPr/>
                  <p:nvPr/>
                </p:nvGrpSpPr>
                <p:grpSpPr>
                  <a:xfrm>
                    <a:off x="1709961" y="3580912"/>
                    <a:ext cx="1905457" cy="415750"/>
                    <a:chOff x="1862361" y="2710898"/>
                    <a:chExt cx="1905457" cy="415750"/>
                  </a:xfrm>
                </p:grpSpPr>
                <p:sp>
                  <p:nvSpPr>
                    <p:cNvPr id="82" name="모서리가 둥근 직사각형 81"/>
                    <p:cNvSpPr/>
                    <p:nvPr/>
                  </p:nvSpPr>
                  <p:spPr>
                    <a:xfrm>
                      <a:off x="1862361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건조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83" name="모서리가 둥근 직사각형 82"/>
                    <p:cNvSpPr/>
                    <p:nvPr/>
                  </p:nvSpPr>
                  <p:spPr>
                    <a:xfrm>
                      <a:off x="2853418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젖음</a:t>
                      </a:r>
                      <a:r>
                        <a:rPr lang="en-US" altLang="ko-KR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습기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grpSp>
                <p:nvGrpSpPr>
                  <p:cNvPr id="79" name="그룹 78"/>
                  <p:cNvGrpSpPr/>
                  <p:nvPr/>
                </p:nvGrpSpPr>
                <p:grpSpPr>
                  <a:xfrm>
                    <a:off x="1709961" y="4053308"/>
                    <a:ext cx="1905457" cy="415750"/>
                    <a:chOff x="1862361" y="2710898"/>
                    <a:chExt cx="1905457" cy="415750"/>
                  </a:xfrm>
                </p:grpSpPr>
                <p:sp>
                  <p:nvSpPr>
                    <p:cNvPr id="80" name="모서리가 둥근 직사각형 79"/>
                    <p:cNvSpPr/>
                    <p:nvPr/>
                  </p:nvSpPr>
                  <p:spPr>
                    <a:xfrm>
                      <a:off x="1862361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81" name="모서리가 둥근 직사각형 80"/>
                    <p:cNvSpPr/>
                    <p:nvPr/>
                  </p:nvSpPr>
                  <p:spPr>
                    <a:xfrm>
                      <a:off x="2853418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서리</a:t>
                      </a:r>
                      <a:r>
                        <a:rPr lang="en-US" altLang="ko-KR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결빙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1862361" y="4673479"/>
                  <a:ext cx="914400" cy="415749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기타</a:t>
                  </a:r>
                  <a:endParaRPr lang="en-US" altLang="ko-KR" sz="9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4" name="그룹 83"/>
              <p:cNvGrpSpPr/>
              <p:nvPr/>
            </p:nvGrpSpPr>
            <p:grpSpPr>
              <a:xfrm>
                <a:off x="700087" y="2558498"/>
                <a:ext cx="2915331" cy="888146"/>
                <a:chOff x="700087" y="3580912"/>
                <a:chExt cx="2915331" cy="888146"/>
              </a:xfrm>
            </p:grpSpPr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700087" y="3585288"/>
                  <a:ext cx="914400" cy="875079"/>
                </a:xfrm>
                <a:prstGeom prst="roundRect">
                  <a:avLst>
                    <a:gd name="adj" fmla="val 8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지역</a:t>
                  </a:r>
                  <a:r>
                    <a:rPr lang="en-US" altLang="ko-KR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구</a:t>
                  </a:r>
                  <a:r>
                    <a:rPr lang="en-US" altLang="ko-KR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  <a:endParaRPr lang="ko-KR" altLang="en-US" sz="9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1709961" y="3580912"/>
                  <a:ext cx="1905457" cy="415750"/>
                  <a:chOff x="1862361" y="2710898"/>
                  <a:chExt cx="1905457" cy="415750"/>
                </a:xfrm>
              </p:grpSpPr>
              <p:sp>
                <p:nvSpPr>
                  <p:cNvPr id="90" name="모서리가 둥근 직사각형 89"/>
                  <p:cNvSpPr/>
                  <p:nvPr/>
                </p:nvSpPr>
                <p:spPr>
                  <a:xfrm>
                    <a:off x="1862361" y="2710898"/>
                    <a:ext cx="914400" cy="4157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권선구</a:t>
                    </a:r>
                    <a:endPara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1" name="모서리가 둥근 직사각형 90"/>
                  <p:cNvSpPr/>
                  <p:nvPr/>
                </p:nvSpPr>
                <p:spPr>
                  <a:xfrm>
                    <a:off x="2853418" y="2710898"/>
                    <a:ext cx="914400" cy="4157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 err="1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영통구</a:t>
                    </a:r>
                    <a:endPara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87" name="그룹 86"/>
                <p:cNvGrpSpPr/>
                <p:nvPr/>
              </p:nvGrpSpPr>
              <p:grpSpPr>
                <a:xfrm>
                  <a:off x="1709961" y="4053308"/>
                  <a:ext cx="1905457" cy="415750"/>
                  <a:chOff x="1862361" y="2710898"/>
                  <a:chExt cx="1905457" cy="415750"/>
                </a:xfrm>
              </p:grpSpPr>
              <p:sp>
                <p:nvSpPr>
                  <p:cNvPr id="88" name="모서리가 둥근 직사각형 87"/>
                  <p:cNvSpPr/>
                  <p:nvPr/>
                </p:nvSpPr>
                <p:spPr>
                  <a:xfrm>
                    <a:off x="1862361" y="2710898"/>
                    <a:ext cx="914400" cy="4157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장안구</a:t>
                    </a:r>
                    <a:endPara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853418" y="2710898"/>
                    <a:ext cx="914400" cy="4157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팔달구</a:t>
                    </a:r>
                    <a:endPara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sp>
          <p:nvSpPr>
            <p:cNvPr id="93" name="직사각형 92"/>
            <p:cNvSpPr/>
            <p:nvPr/>
          </p:nvSpPr>
          <p:spPr>
            <a:xfrm>
              <a:off x="509587" y="5762625"/>
              <a:ext cx="3335019" cy="75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30000"/>
                </a:lnSpc>
              </a:pP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(4) x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시간대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(2) x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기상상태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(5) x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노면상태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(5)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=&gt;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조건 조합 생성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지역을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‘(54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기준으로 변경할 경우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en-US" altLang="ko-KR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2,700</a:t>
              </a:r>
              <a:r>
                <a:rPr lang="ko-KR" alt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endPara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233244" y="2105025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 위험 지표 </a:t>
            </a:r>
            <a:r>
              <a:rPr lang="ko-KR" altLang="en-US" sz="1400" b="1" dirty="0" smtClean="0">
                <a:solidFill>
                  <a:srgbClr val="D161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1400" b="1" dirty="0">
              <a:solidFill>
                <a:srgbClr val="D161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3885057" y="2470785"/>
          <a:ext cx="292646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75">
                  <a:extLst>
                    <a:ext uri="{9D8B030D-6E8A-4147-A177-3AD203B41FA5}">
                      <a16:colId xmlns:a16="http://schemas.microsoft.com/office/drawing/2014/main" val="784930006"/>
                    </a:ext>
                  </a:extLst>
                </a:gridCol>
                <a:gridCol w="766381">
                  <a:extLst>
                    <a:ext uri="{9D8B030D-6E8A-4147-A177-3AD203B41FA5}">
                      <a16:colId xmlns:a16="http://schemas.microsoft.com/office/drawing/2014/main" val="4190245610"/>
                    </a:ext>
                  </a:extLst>
                </a:gridCol>
                <a:gridCol w="862965">
                  <a:extLst>
                    <a:ext uri="{9D8B030D-6E8A-4147-A177-3AD203B41FA5}">
                      <a16:colId xmlns:a16="http://schemas.microsoft.com/office/drawing/2014/main" val="2957307614"/>
                    </a:ext>
                  </a:extLst>
                </a:gridCol>
                <a:gridCol w="217075">
                  <a:extLst>
                    <a:ext uri="{9D8B030D-6E8A-4147-A177-3AD203B41FA5}">
                      <a16:colId xmlns:a16="http://schemas.microsoft.com/office/drawing/2014/main" val="2424490462"/>
                    </a:ext>
                  </a:extLst>
                </a:gridCol>
                <a:gridCol w="862965">
                  <a:extLst>
                    <a:ext uri="{9D8B030D-6E8A-4147-A177-3AD203B41FA5}">
                      <a16:colId xmlns:a16="http://schemas.microsoft.com/office/drawing/2014/main" val="3191224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발생빈도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r>
                        <a:rPr lang="en-US" altLang="ko-KR" sz="100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56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_risk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613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주야간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_risk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주야간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577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기상상태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_risk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06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노면상태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_risk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endParaRPr lang="ko-KR" altLang="en-US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8963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 발생 위험 지표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83168"/>
                  </a:ext>
                </a:extLst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3884874" y="4010025"/>
            <a:ext cx="914400" cy="32052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발생빈도</a:t>
            </a: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883001" y="5061101"/>
            <a:ext cx="914400" cy="32052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022337" y="4326080"/>
            <a:ext cx="2786816" cy="730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조건의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항목별 총 사고 건수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사고 건수가 적은 순으로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순위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결정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건수가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많을수록 큰 값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022337" y="5381625"/>
            <a:ext cx="2786816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조건의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항목별 총 사고 건수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사망자수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중상자수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경상자수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부상신고자수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=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사망자수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x10 +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중상자수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x5 + 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경상자수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x3 +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부상신고자수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/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총 사고 건수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10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5.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사고 발생 위험 지표 생성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107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가능한 모든 조건 조합 생성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선정된 조회 조건들을 기준으로 발생 가능한 모든 조건 조합의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프레임 생성</a:t>
            </a:r>
            <a:endParaRPr lang="en-US" altLang="ko-KR" sz="1200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time_list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시간대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주간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야간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gu_list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지역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구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권선구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장안구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팔달구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영통구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weather_list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기상상태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맑음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흐림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눈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기타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road_list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노면상태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건조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젖음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습기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적설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서리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결빙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기타</a:t>
            </a:r>
            <a:endParaRPr lang="ko-KR" altLang="en-US" sz="1200" dirty="0">
              <a:solidFill>
                <a:srgbClr val="D1617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64351" y="3629026"/>
            <a:ext cx="8767872" cy="3048000"/>
            <a:chOff x="997740" y="3629026"/>
            <a:chExt cx="8767872" cy="3048000"/>
          </a:xfrm>
        </p:grpSpPr>
        <p:pic>
          <p:nvPicPr>
            <p:cNvPr id="100" name="그림 99"/>
            <p:cNvPicPr>
              <a:picLocks noChangeAspect="1"/>
            </p:cNvPicPr>
            <p:nvPr/>
          </p:nvPicPr>
          <p:blipFill rotWithShape="1">
            <a:blip r:embed="rId2"/>
            <a:srcRect b="1184"/>
            <a:stretch/>
          </p:blipFill>
          <p:spPr>
            <a:xfrm>
              <a:off x="6719887" y="3629026"/>
              <a:ext cx="3045725" cy="3048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740" y="3629026"/>
              <a:ext cx="5569747" cy="3045382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8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5.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사고 발생 위험 지표 생성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9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6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 항목별 사고 발생빈도 지표 계산</a:t>
            </a:r>
            <a:endParaRPr lang="ko-KR" altLang="en-US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2021~2023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노인 교통사고 데이터 전처리 및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사고 건수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’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값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(1)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발생빈도 지표에 필요한 열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조건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조건 항목별 데이터가 많을수록 큰 값을 가지도록 지표 계산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각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조건의 항목별 총 사고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건수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데이터 개수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계산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value_counts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총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사고 건수가 적은 순으로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지표 계산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 rank(ascending = True)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76373" y="3620052"/>
            <a:ext cx="9143829" cy="2904573"/>
            <a:chOff x="588393" y="3620052"/>
            <a:chExt cx="9143829" cy="2904573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r="23244" b="24862"/>
            <a:stretch/>
          </p:blipFill>
          <p:spPr>
            <a:xfrm>
              <a:off x="588393" y="3620052"/>
              <a:ext cx="4776890" cy="2904573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/>
            <a:srcRect b="43078"/>
            <a:stretch/>
          </p:blipFill>
          <p:spPr>
            <a:xfrm>
              <a:off x="5500687" y="3620052"/>
              <a:ext cx="4231535" cy="2904573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8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5.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사고 발생 위험 지표 생성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9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조건 항목별 </a:t>
            </a:r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ECLO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지수 계산</a:t>
            </a:r>
            <a:endParaRPr lang="ko-KR" altLang="en-US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2021~2023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노인 교통사고 데이터 전처리 및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사고 건수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’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값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(1)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필요한 열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조건 및 사고 건수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중상자수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경상자수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부상신고자수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조건 항목별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ECLO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지수 계산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각 조건 별 그룹화를 통해 사고 건수 및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사상자수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총합계 계산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groupby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().sum()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ECLO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지수를 계산한 후 사고 건수로 나누는 함수 생성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cal_eclo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09958" y="3629025"/>
            <a:ext cx="9276659" cy="2971800"/>
            <a:chOff x="684702" y="3629025"/>
            <a:chExt cx="9276659" cy="297180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/>
            <a:srcRect t="1278" b="50943"/>
            <a:stretch/>
          </p:blipFill>
          <p:spPr>
            <a:xfrm>
              <a:off x="684702" y="3629025"/>
              <a:ext cx="7204450" cy="29718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6631" y="5459791"/>
              <a:ext cx="6314730" cy="889399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9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5.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사고 발생 위험 지표 생성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0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병합</a:t>
            </a:r>
            <a:endParaRPr lang="ko-KR" altLang="en-US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68196" y="1962824"/>
            <a:ext cx="9360183" cy="762755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첫 번째 과정으로 통해 만든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“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발생 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가능한 모든 조건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조합 데이터 프레임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”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에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   조건 항목별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발생 빈도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’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지표와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‘ECLO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’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값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취합 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68196" y="2763412"/>
            <a:ext cx="9360182" cy="3971801"/>
            <a:chOff x="668104" y="2763412"/>
            <a:chExt cx="9360182" cy="39718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104" y="2763412"/>
              <a:ext cx="4680183" cy="199072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l="3097"/>
            <a:stretch/>
          </p:blipFill>
          <p:spPr>
            <a:xfrm>
              <a:off x="668104" y="4837623"/>
              <a:ext cx="4680184" cy="189759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9151" y="3750931"/>
              <a:ext cx="5739135" cy="2403633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46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5.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사고 발생 위험 지표 생성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48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31256"/>
              </p:ext>
            </p:extLst>
          </p:nvPr>
        </p:nvGraphicFramePr>
        <p:xfrm>
          <a:off x="395282" y="1442188"/>
          <a:ext cx="9906011" cy="4894260"/>
        </p:xfrm>
        <a:graphic>
          <a:graphicData uri="http://schemas.openxmlformats.org/drawingml/2006/table">
            <a:tbl>
              <a:tblPr/>
              <a:tblGrid>
                <a:gridCol w="991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7562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974686"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1">
                  <a:txBody>
                    <a:bodyPr/>
                    <a:lstStyle/>
                    <a:p>
                      <a:pPr algn="l" fontAlgn="ctr"/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l" fontAlgn="ctr"/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751"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62"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2024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343"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F9E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F9E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F9E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F9E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343"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F9E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F9E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F9E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F9E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589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90978"/>
                  </a:ext>
                </a:extLst>
              </a:tr>
              <a:tr h="304589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연구배경 및 목표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82CAEC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82CAEC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8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8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전처리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58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탐색적 데이터 분석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(EDA)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14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STREAMLIT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58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발표 준비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58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발표 당일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57" marR="5557" marT="5557" marB="2667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3809" y="1724025"/>
            <a:ext cx="8840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24.05.03~24.05.24 (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자연일수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9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2.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프로젝트 기간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10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여는 마당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 위험 지표 계산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78179" y="5700629"/>
            <a:ext cx="3877985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 smtClean="0">
                <a:latin typeface="+mn-ea"/>
              </a:rPr>
              <a:t>2. corr_risk 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atin typeface="+mn-ea"/>
              </a:rPr>
              <a:t>   = </a:t>
            </a:r>
            <a:r>
              <a:rPr lang="ko-KR" altLang="en-US" sz="1200" dirty="0" smtClean="0">
                <a:latin typeface="+mn-ea"/>
              </a:rPr>
              <a:t>조건 항목별 ‘발생 빈도’ 지표</a:t>
            </a:r>
            <a:r>
              <a:rPr lang="en-US" altLang="ko-KR" sz="1200" dirty="0" smtClean="0">
                <a:latin typeface="+mn-ea"/>
              </a:rPr>
              <a:t> * (</a:t>
            </a:r>
            <a:r>
              <a:rPr lang="ko-KR" altLang="en-US" sz="1200" dirty="0" smtClean="0">
                <a:latin typeface="+mn-ea"/>
              </a:rPr>
              <a:t>상관계수</a:t>
            </a:r>
            <a:r>
              <a:rPr lang="en-US" altLang="ko-KR" sz="1200" dirty="0" smtClean="0">
                <a:latin typeface="+mn-ea"/>
              </a:rPr>
              <a:t> + 1)	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= 2.0 * (0.21+1) + 4.0 * (0.48+1)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      + 5.0 * (0.6+1) + 5.0 * (0.6+1) = 24.34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t="7848" b="3178"/>
          <a:stretch/>
        </p:blipFill>
        <p:spPr>
          <a:xfrm>
            <a:off x="5578179" y="3567029"/>
            <a:ext cx="4320000" cy="21336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6" y="3574748"/>
            <a:ext cx="4320000" cy="212588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5573" y="5700629"/>
            <a:ext cx="2954655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 smtClean="0">
                <a:latin typeface="+mn-ea"/>
              </a:rPr>
              <a:t>1. total_risk</a:t>
            </a:r>
            <a:r>
              <a:rPr lang="en-US" altLang="ko-KR" sz="1200" b="1" dirty="0">
                <a:latin typeface="+mn-e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 </a:t>
            </a:r>
            <a:r>
              <a:rPr lang="en-US" altLang="ko-KR" sz="1200" dirty="0" smtClean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조건 항목별 ‘발생 빈도’ </a:t>
            </a:r>
            <a:r>
              <a:rPr lang="ko-KR" altLang="en-US" sz="1200" dirty="0" smtClean="0">
                <a:latin typeface="+mn-ea"/>
              </a:rPr>
              <a:t>지표의 합</a:t>
            </a:r>
            <a:r>
              <a:rPr lang="en-US" altLang="ko-KR" sz="1200" dirty="0">
                <a:latin typeface="+mn-ea"/>
              </a:rPr>
              <a:t>	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 </a:t>
            </a:r>
            <a:r>
              <a:rPr lang="en-US" altLang="ko-KR" sz="1200" dirty="0" smtClean="0">
                <a:latin typeface="+mn-ea"/>
              </a:rPr>
              <a:t>= </a:t>
            </a:r>
            <a:r>
              <a:rPr lang="en-US" altLang="ko-KR" sz="1200" dirty="0">
                <a:latin typeface="+mn-ea"/>
              </a:rPr>
              <a:t>2.0 + 4.0 + 5.0 + 5.0 = 16.0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조건 항목별 ‘발생 빈도’ 지표와 ‘</a:t>
            </a:r>
            <a:r>
              <a:rPr lang="en-US" altLang="ko-KR" sz="1200" b="1" dirty="0">
                <a:solidFill>
                  <a:schemeClr val="accent2"/>
                </a:solidFill>
                <a:latin typeface="+mn-ea"/>
              </a:rPr>
              <a:t>ECLO </a:t>
            </a: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지수’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값을 활용하여 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'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사고 발생 위험 지표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 계산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</a:rPr>
              <a:t>’ </a:t>
            </a:r>
            <a:r>
              <a:rPr lang="ko-KR" altLang="en-US" sz="1200" dirty="0" smtClean="0">
                <a:solidFill>
                  <a:schemeClr val="accent2"/>
                </a:solidFill>
              </a:rPr>
              <a:t>지표의 합계</a:t>
            </a:r>
            <a:endParaRPr lang="en-US" altLang="ko-KR" sz="1200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지표와 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지표의 합계의 상관계수를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곱한 결과의 합계</a:t>
            </a:r>
            <a:endParaRPr lang="en-US" altLang="ko-KR" sz="1200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지표와 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‘ECLO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지수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’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의 합계</a:t>
            </a:r>
            <a:endParaRPr lang="en-US" altLang="ko-KR" sz="1200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발생 빈도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지표와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‘ECLO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지수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를 곱한 결과의 합계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-&gt; 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시각화 활용 지표로 사용</a:t>
            </a:r>
            <a:endParaRPr lang="ko-KR" altLang="en-US" sz="12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9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5.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사고 발생 위험 지표 생성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0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사고 발생 위험 지표 계산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5573" y="5700629"/>
            <a:ext cx="383310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4. 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+mn-ea"/>
              </a:rPr>
              <a:t>eclo_risk_mul</a:t>
            </a:r>
            <a:endParaRPr lang="ko-KR" altLang="en-US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=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조건 항목별 ‘발생 빈도’ 지표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*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‘ECLO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지수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 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=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2.0 * 4.476796 + 4.0 * 4.588551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 +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5.0 * 4.444769 + 5.0 * 4.460808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= 71.835680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5573" y="4695825"/>
            <a:ext cx="3916457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latin typeface="+mn-ea"/>
              </a:rPr>
              <a:t>3</a:t>
            </a:r>
            <a:r>
              <a:rPr lang="en-US" altLang="ko-KR" sz="1200" b="1" dirty="0" smtClean="0">
                <a:latin typeface="+mn-ea"/>
              </a:rPr>
              <a:t>. eclo_risk_sum</a:t>
            </a:r>
            <a:endParaRPr lang="ko-KR" altLang="en-US" sz="12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조건 항목별 ‘발생 빈도’ 지표 </a:t>
            </a:r>
            <a:r>
              <a:rPr lang="en-US" altLang="ko-KR" sz="1200" dirty="0" smtClean="0">
                <a:latin typeface="+mn-ea"/>
              </a:rPr>
              <a:t>+ ‘ECLO </a:t>
            </a:r>
            <a:r>
              <a:rPr lang="ko-KR" altLang="en-US" sz="1200" dirty="0" smtClean="0">
                <a:latin typeface="+mn-ea"/>
              </a:rPr>
              <a:t>지수</a:t>
            </a:r>
            <a:r>
              <a:rPr lang="en-US" altLang="ko-KR" sz="1200" dirty="0" smtClean="0">
                <a:latin typeface="+mn-ea"/>
              </a:rPr>
              <a:t>’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 2.0 + 4.476796 + 4.0 + 4.588551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</a:t>
            </a:r>
            <a:r>
              <a:rPr lang="en-US" altLang="ko-KR" sz="1200" dirty="0" smtClean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+ 5.0 + 4.444769 + 5.0 + 4.460808 </a:t>
            </a:r>
            <a:r>
              <a:rPr lang="en-US" altLang="ko-KR" sz="1200" dirty="0" smtClean="0">
                <a:latin typeface="+mn-ea"/>
              </a:rPr>
              <a:t>= </a:t>
            </a:r>
            <a:r>
              <a:rPr lang="en-US" altLang="ko-KR" sz="1200" dirty="0">
                <a:latin typeface="+mn-ea"/>
              </a:rPr>
              <a:t>33.970924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96" y="3567029"/>
            <a:ext cx="4702291" cy="114071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667" y="3567029"/>
            <a:ext cx="4305512" cy="2652796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조건 항목별 ‘발생 빈도’ 지표와 ‘</a:t>
            </a:r>
            <a:r>
              <a:rPr lang="en-US" altLang="ko-KR" sz="1200" b="1" dirty="0">
                <a:solidFill>
                  <a:schemeClr val="accent2"/>
                </a:solidFill>
                <a:latin typeface="+mn-ea"/>
              </a:rPr>
              <a:t>ECLO </a:t>
            </a: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지수’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값을 활용하여 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'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사고 발생 위험 지표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 계산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</a:rPr>
              <a:t>’ </a:t>
            </a:r>
            <a:r>
              <a:rPr lang="ko-KR" altLang="en-US" sz="1200" dirty="0" smtClean="0">
                <a:solidFill>
                  <a:schemeClr val="accent2"/>
                </a:solidFill>
              </a:rPr>
              <a:t>지표의 합계</a:t>
            </a:r>
            <a:endParaRPr lang="en-US" altLang="ko-KR" sz="1200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지표와 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지표의 합계의 상관계수를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곱한 결과의 합계</a:t>
            </a:r>
            <a:endParaRPr lang="en-US" altLang="ko-KR" sz="1200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지표와 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‘ECLO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지수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’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의 합계</a:t>
            </a:r>
            <a:endParaRPr lang="en-US" altLang="ko-KR" sz="1200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발생 빈도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지표와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‘ECLO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지수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를 곱한 결과의 합계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-&gt; 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시각화 활용 지표로 사용</a:t>
            </a:r>
            <a:endParaRPr lang="ko-KR" altLang="en-US" sz="12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9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5. </a:t>
              </a:r>
              <a:r>
                <a:rPr lang="ko-KR" altLang="en-US" sz="2800" b="1" dirty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사고 발생 위험 지표 생성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0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7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조회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조건 자동 반영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81" y="4009411"/>
            <a:ext cx="5968213" cy="220706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68196" y="1962825"/>
            <a:ext cx="9360183" cy="170624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날씨를 자동 반영할 수 있도록 함수 생성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주간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/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야간 구분 함수 </a:t>
            </a:r>
            <a:r>
              <a:rPr lang="en-US" altLang="ko-KR" sz="1200" b="1" dirty="0" err="1" smtClean="0">
                <a:solidFill>
                  <a:schemeClr val="accent2"/>
                </a:solidFill>
              </a:rPr>
              <a:t>timesplit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datetime.datetime.now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로 현재 시간 추출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</a:rPr>
              <a:t>현재 시간을 기준으로 주간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야간 구분</a:t>
            </a:r>
            <a:endParaRPr lang="en-US" altLang="ko-KR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j-lt"/>
              </a:rPr>
              <a:t>	&gt; </a:t>
            </a:r>
            <a:r>
              <a:rPr lang="ko-KR" altLang="en-US" sz="1200" dirty="0" smtClean="0">
                <a:solidFill>
                  <a:schemeClr val="tx1"/>
                </a:solidFill>
                <a:latin typeface="+mj-lt"/>
              </a:rPr>
              <a:t>주간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오전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시부터 오후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시까지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(13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시간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+mj-lt"/>
              </a:rPr>
              <a:t>	&gt; </a:t>
            </a:r>
            <a:r>
              <a:rPr lang="ko-KR" altLang="en-US" sz="1200" dirty="0" smtClean="0">
                <a:solidFill>
                  <a:schemeClr val="tx1"/>
                </a:solidFill>
                <a:latin typeface="+mj-lt"/>
              </a:rPr>
              <a:t>야간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오후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시부터 다음 날 오전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시까지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(11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시간</a:t>
            </a:r>
            <a:r>
              <a:rPr lang="en-US" altLang="ko-KR" sz="1200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8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6.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시각화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9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조회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조건 자동 반영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68196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날씨를 자동 반영할 수 있도록 함수 생성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200" b="1" dirty="0">
                <a:solidFill>
                  <a:schemeClr val="accent2"/>
                </a:solidFill>
              </a:rPr>
              <a:t>수원시 날씨 데이터 수집 함수 </a:t>
            </a:r>
            <a:r>
              <a:rPr lang="en-US" altLang="ko-KR" sz="1200" b="1" dirty="0" err="1">
                <a:solidFill>
                  <a:schemeClr val="accent2"/>
                </a:solidFill>
              </a:rPr>
              <a:t>weather_info</a:t>
            </a:r>
            <a:r>
              <a:rPr lang="en-US" altLang="ko-KR" sz="1200" b="1" dirty="0">
                <a:solidFill>
                  <a:schemeClr val="accent2"/>
                </a:solidFill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requests.get</a:t>
            </a:r>
            <a:r>
              <a:rPr lang="en-US" altLang="ko-KR" sz="1200" dirty="0">
                <a:solidFill>
                  <a:schemeClr val="tx1"/>
                </a:solidFill>
              </a:rPr>
              <a:t>(),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BeautifulSoup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을 통해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수원시</a:t>
            </a:r>
            <a:r>
              <a:rPr lang="en-US" altLang="ko-KR" sz="1200" dirty="0" smtClean="0">
                <a:solidFill>
                  <a:schemeClr val="tx1"/>
                </a:solidFill>
              </a:rPr>
              <a:t>‘ </a:t>
            </a:r>
            <a:r>
              <a:rPr lang="ko-KR" altLang="en-US" sz="1200" dirty="0" smtClean="0">
                <a:solidFill>
                  <a:schemeClr val="tx1"/>
                </a:solidFill>
              </a:rPr>
              <a:t>지역별 네이버 날씨 정보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스크래핑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스크래핑한</a:t>
            </a:r>
            <a:r>
              <a:rPr lang="ko-KR" altLang="en-US" sz="1200" dirty="0" smtClean="0">
                <a:solidFill>
                  <a:schemeClr val="tx1"/>
                </a:solidFill>
              </a:rPr>
              <a:t> 데이터 중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날씨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온도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체감온도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습도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풍속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강수량</a:t>
            </a:r>
            <a:r>
              <a:rPr lang="en-US" altLang="ko-KR" sz="1200" dirty="0" smtClean="0">
                <a:solidFill>
                  <a:schemeClr val="tx1"/>
                </a:solidFill>
              </a:rPr>
              <a:t>‘ </a:t>
            </a:r>
            <a:r>
              <a:rPr lang="ko-KR" altLang="en-US" sz="1200" dirty="0" smtClean="0">
                <a:solidFill>
                  <a:schemeClr val="tx1"/>
                </a:solidFill>
              </a:rPr>
              <a:t>텍스트 추출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239" y="3476625"/>
            <a:ext cx="4803511" cy="32369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24" y="3476625"/>
            <a:ext cx="2640650" cy="3197782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2905124" y="5000625"/>
            <a:ext cx="213135" cy="15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541944" y="4733927"/>
            <a:ext cx="540000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228186" y="5159154"/>
            <a:ext cx="971439" cy="7483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17714" y="6200773"/>
            <a:ext cx="172974" cy="381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66850" y="4075053"/>
            <a:ext cx="50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77198" y="387325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검색 조건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수원시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+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구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32104" y="468218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  <a:latin typeface="+mn-ea"/>
              </a:rPr>
              <a:t>현재 온도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75134" y="495924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  <a:latin typeface="+mn-ea"/>
              </a:rPr>
              <a:t>현재 날씨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18850" y="5246846"/>
            <a:ext cx="1624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  <a:latin typeface="+mn-ea"/>
              </a:rPr>
              <a:t>현재 체감온도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습도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풍속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60180" y="6115141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  <a:latin typeface="+mn-ea"/>
              </a:rPr>
              <a:t>현재 강수량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42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6.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시각화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43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조회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조건 자동 반영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68196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날씨를 자동 반영할 수 있도록 함수 생성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200" b="1" dirty="0">
                <a:solidFill>
                  <a:schemeClr val="accent2"/>
                </a:solidFill>
              </a:rPr>
              <a:t>기상상태 구분 함수 </a:t>
            </a:r>
            <a:r>
              <a:rPr lang="en-US" altLang="ko-KR" sz="1200" b="1" dirty="0" err="1">
                <a:solidFill>
                  <a:schemeClr val="accent2"/>
                </a:solidFill>
              </a:rPr>
              <a:t>weather_result</a:t>
            </a:r>
            <a:r>
              <a:rPr lang="en-US" altLang="ko-KR" sz="1200" b="1" dirty="0">
                <a:solidFill>
                  <a:schemeClr val="accent2"/>
                </a:solidFill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weather_info</a:t>
            </a:r>
            <a:r>
              <a:rPr lang="en-US" altLang="ko-KR" sz="1200" dirty="0" smtClean="0">
                <a:solidFill>
                  <a:schemeClr val="tx1"/>
                </a:solidFill>
              </a:rPr>
              <a:t>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함수를 통해 추출한 </a:t>
            </a:r>
            <a:r>
              <a:rPr lang="en-US" altLang="ko-KR" sz="1200" dirty="0" smtClean="0">
                <a:solidFill>
                  <a:schemeClr val="tx1"/>
                </a:solidFill>
              </a:rPr>
              <a:t>'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날씨</a:t>
            </a:r>
            <a:r>
              <a:rPr lang="en-US" altLang="ko-KR" sz="1200" dirty="0" smtClean="0">
                <a:solidFill>
                  <a:schemeClr val="tx1"/>
                </a:solidFill>
              </a:rPr>
              <a:t>‘[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강한눈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진눈깨비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소나기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소낙눈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안개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번개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</a:rPr>
              <a:t>뇌우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우박 등</a:t>
            </a:r>
            <a:r>
              <a:rPr lang="en-US" altLang="ko-KR" sz="1200" dirty="0" smtClean="0">
                <a:solidFill>
                  <a:schemeClr val="tx1"/>
                </a:solidFill>
              </a:rPr>
              <a:t>]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기준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</a:rPr>
              <a:t>if –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elif</a:t>
            </a:r>
            <a:r>
              <a:rPr lang="en-US" altLang="ko-KR" sz="1200" dirty="0" smtClean="0">
                <a:solidFill>
                  <a:schemeClr val="tx1"/>
                </a:solidFill>
              </a:rPr>
              <a:t> - else</a:t>
            </a:r>
            <a:r>
              <a:rPr lang="ko-KR" altLang="en-US" sz="1200" dirty="0" smtClean="0">
                <a:solidFill>
                  <a:schemeClr val="tx1"/>
                </a:solidFill>
              </a:rPr>
              <a:t>문을 통해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기상상태</a:t>
            </a:r>
            <a:r>
              <a:rPr lang="en-US" altLang="ko-KR" sz="1200" dirty="0" smtClean="0">
                <a:solidFill>
                  <a:schemeClr val="tx1"/>
                </a:solidFill>
              </a:rPr>
              <a:t>’[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맑음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흐림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눈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기타</a:t>
            </a:r>
            <a:r>
              <a:rPr lang="en-US" altLang="ko-KR" sz="1200" dirty="0" smtClean="0">
                <a:solidFill>
                  <a:schemeClr val="tx1"/>
                </a:solidFill>
              </a:rPr>
              <a:t>]</a:t>
            </a:r>
            <a:r>
              <a:rPr lang="ko-KR" altLang="en-US" sz="1200" dirty="0" smtClean="0">
                <a:solidFill>
                  <a:schemeClr val="tx1"/>
                </a:solidFill>
              </a:rPr>
              <a:t> 구분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8187" y="3327676"/>
            <a:ext cx="9220201" cy="3405070"/>
            <a:chOff x="721533" y="3327676"/>
            <a:chExt cx="9220201" cy="34050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7" t="6084" r="10981" b="20723"/>
            <a:stretch/>
          </p:blipFill>
          <p:spPr>
            <a:xfrm>
              <a:off x="721533" y="3327676"/>
              <a:ext cx="2709915" cy="3161568"/>
            </a:xfrm>
            <a:prstGeom prst="rect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721533" y="6486525"/>
              <a:ext cx="31181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[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: 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네이버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날씨 고객센터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날씨 아이콘 소개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5088" y="3805689"/>
              <a:ext cx="7336646" cy="2205542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2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6.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시각화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4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4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4248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조회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조건 자동 반영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457" y="3366508"/>
            <a:ext cx="3336630" cy="338594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64340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날씨를 자동 반영할 수 있도록 함수 생성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200" b="1" dirty="0">
                <a:solidFill>
                  <a:schemeClr val="accent2"/>
                </a:solidFill>
              </a:rPr>
              <a:t>노면상태 구분 함수 </a:t>
            </a:r>
            <a:r>
              <a:rPr lang="en-US" altLang="ko-KR" sz="1200" b="1" dirty="0" err="1">
                <a:solidFill>
                  <a:schemeClr val="accent2"/>
                </a:solidFill>
              </a:rPr>
              <a:t>road_result</a:t>
            </a:r>
            <a:r>
              <a:rPr lang="en-US" altLang="ko-KR" sz="1200" b="1" dirty="0">
                <a:solidFill>
                  <a:schemeClr val="accent2"/>
                </a:solidFill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weather_info</a:t>
            </a:r>
            <a:r>
              <a:rPr lang="en-US" altLang="ko-KR" sz="1200" dirty="0" smtClean="0">
                <a:solidFill>
                  <a:schemeClr val="tx1"/>
                </a:solidFill>
              </a:rPr>
              <a:t>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함수를 통해 추출한 </a:t>
            </a:r>
            <a:r>
              <a:rPr lang="en-US" altLang="ko-KR" sz="1200" dirty="0" smtClean="0">
                <a:solidFill>
                  <a:schemeClr val="tx1"/>
                </a:solidFill>
              </a:rPr>
              <a:t>'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온도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강수량</a:t>
            </a:r>
            <a:r>
              <a:rPr lang="en-US" altLang="ko-KR" sz="1200" dirty="0" smtClean="0">
                <a:solidFill>
                  <a:schemeClr val="tx1"/>
                </a:solidFill>
              </a:rPr>
              <a:t>‘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및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weather_result</a:t>
            </a:r>
            <a:r>
              <a:rPr lang="en-US" altLang="ko-KR" sz="1200" dirty="0" smtClean="0">
                <a:solidFill>
                  <a:schemeClr val="tx1"/>
                </a:solidFill>
              </a:rPr>
              <a:t>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함수를 통해 구분한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기상상태</a:t>
            </a:r>
            <a:r>
              <a:rPr lang="en-US" altLang="ko-KR" sz="1200" dirty="0" smtClean="0">
                <a:solidFill>
                  <a:schemeClr val="tx1"/>
                </a:solidFill>
              </a:rPr>
              <a:t>‘ </a:t>
            </a:r>
            <a:r>
              <a:rPr lang="ko-KR" altLang="en-US" sz="1200" dirty="0" smtClean="0">
                <a:solidFill>
                  <a:schemeClr val="tx1"/>
                </a:solidFill>
              </a:rPr>
              <a:t>기준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</a:rPr>
              <a:t>if –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elif</a:t>
            </a:r>
            <a:r>
              <a:rPr lang="en-US" altLang="ko-KR" sz="1200" dirty="0" smtClean="0">
                <a:solidFill>
                  <a:schemeClr val="tx1"/>
                </a:solidFill>
              </a:rPr>
              <a:t> – else</a:t>
            </a:r>
            <a:r>
              <a:rPr lang="ko-KR" altLang="en-US" sz="1200" dirty="0" smtClean="0">
                <a:solidFill>
                  <a:schemeClr val="tx1"/>
                </a:solidFill>
              </a:rPr>
              <a:t>문을 통해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노면상태</a:t>
            </a:r>
            <a:r>
              <a:rPr lang="en-US" altLang="ko-KR" sz="1200" dirty="0" smtClean="0">
                <a:solidFill>
                  <a:schemeClr val="tx1"/>
                </a:solidFill>
              </a:rPr>
              <a:t>’[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건조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젖음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습기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적설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서리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결빙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기타</a:t>
            </a:r>
            <a:r>
              <a:rPr lang="en-US" altLang="ko-KR" sz="1200" dirty="0" smtClean="0">
                <a:solidFill>
                  <a:schemeClr val="tx1"/>
                </a:solidFill>
              </a:rPr>
              <a:t>]</a:t>
            </a:r>
            <a:r>
              <a:rPr lang="ko-KR" altLang="en-US" sz="1200" dirty="0" smtClean="0">
                <a:solidFill>
                  <a:schemeClr val="tx1"/>
                </a:solidFill>
              </a:rPr>
              <a:t> 구분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47407" y="3365778"/>
          <a:ext cx="5653640" cy="314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410">
                  <a:extLst>
                    <a:ext uri="{9D8B030D-6E8A-4147-A177-3AD203B41FA5}">
                      <a16:colId xmlns:a16="http://schemas.microsoft.com/office/drawing/2014/main" val="143472682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3441711636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2497713864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3145600124"/>
                    </a:ext>
                  </a:extLst>
                </a:gridCol>
              </a:tblGrid>
              <a:tr h="2617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기상상태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날씨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노면상태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69896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온도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℃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강수량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(mm)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011900"/>
                  </a:ext>
                </a:extLst>
              </a:tr>
              <a:tr h="261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젖음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습기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114372"/>
                  </a:ext>
                </a:extLst>
              </a:tr>
              <a:tr h="2617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미만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40132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서리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결빙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63859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젖음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습기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503170"/>
                  </a:ext>
                </a:extLst>
              </a:tr>
              <a:tr h="2617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맑음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가끔 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가끔 눈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 후 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 후 갬 등 포함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미만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5302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서리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결빙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11394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젖음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습기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810097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093718"/>
                  </a:ext>
                </a:extLst>
              </a:tr>
              <a:tr h="2617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흐림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미만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35082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젖음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습기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654625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26409" y="6506227"/>
            <a:ext cx="3038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※ </a:t>
            </a:r>
            <a:r>
              <a:rPr lang="ko-KR" altLang="en-US" sz="1000" dirty="0" smtClean="0">
                <a:latin typeface="+mn-ea"/>
              </a:rPr>
              <a:t>위의 조건 외의 경우는 모두 </a:t>
            </a:r>
            <a:r>
              <a:rPr lang="en-US" altLang="ko-KR" sz="1000" dirty="0" smtClean="0">
                <a:latin typeface="+mn-ea"/>
              </a:rPr>
              <a:t>＇</a:t>
            </a:r>
            <a:r>
              <a:rPr lang="ko-KR" altLang="en-US" sz="1000" dirty="0" smtClean="0">
                <a:latin typeface="+mn-ea"/>
              </a:rPr>
              <a:t>기타</a:t>
            </a:r>
            <a:r>
              <a:rPr lang="en-US" altLang="ko-KR" sz="1000" dirty="0" smtClean="0">
                <a:latin typeface="+mn-ea"/>
              </a:rPr>
              <a:t>＇</a:t>
            </a:r>
            <a:r>
              <a:rPr lang="ko-KR" altLang="en-US" sz="1000" dirty="0" smtClean="0">
                <a:latin typeface="+mn-ea"/>
              </a:rPr>
              <a:t>로 구분함</a:t>
            </a:r>
            <a:endParaRPr lang="ko-KR" altLang="en-US" sz="10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0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6.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시각화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2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7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수원시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지도 영역에 단계 구분도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표시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21961" y="3363235"/>
            <a:ext cx="8852653" cy="3333397"/>
            <a:chOff x="778986" y="3363235"/>
            <a:chExt cx="8852653" cy="333339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rcRect t="10782"/>
            <a:stretch/>
          </p:blipFill>
          <p:spPr>
            <a:xfrm>
              <a:off x="778986" y="3363235"/>
              <a:ext cx="3731101" cy="333339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9263" y="3363235"/>
              <a:ext cx="5022376" cy="2532080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664340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날씨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기준 지역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구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)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별 </a:t>
            </a:r>
            <a:r>
              <a:rPr lang="en-US" altLang="ko-KR" sz="1200" b="1" dirty="0">
                <a:solidFill>
                  <a:schemeClr val="accent2"/>
                </a:solidFill>
                <a:latin typeface="+mn-ea"/>
              </a:rPr>
              <a:t>'</a:t>
            </a: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사고 발생 위험 지표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추출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야간 구분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함수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수원시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날씨 데이터 수집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함수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기상상태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구분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함수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노면상태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구분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함수 활용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지역별 조회 조건 및 사고 발생 위험 지표 데이터프레임 생성 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지역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위험지수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날씨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온도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습도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강수량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주야간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노면상태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기상상태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2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6.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시각화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4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7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수원시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지도 영역에 단계 구분도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표시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4340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수원시의 </a:t>
            </a:r>
            <a:r>
              <a:rPr lang="ko-KR" altLang="en-US" sz="1200" b="1" dirty="0" err="1" smtClean="0">
                <a:solidFill>
                  <a:schemeClr val="accent2"/>
                </a:solidFill>
                <a:latin typeface="+mn-ea"/>
              </a:rPr>
              <a:t>법정경계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 파일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(</a:t>
            </a:r>
            <a:r>
              <a:rPr lang="en-US" altLang="ko-KR" sz="1200" b="1" dirty="0" err="1" smtClean="0">
                <a:solidFill>
                  <a:schemeClr val="accent2"/>
                </a:solidFill>
                <a:latin typeface="+mn-ea"/>
              </a:rPr>
              <a:t>gejson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)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을 기준으로 수원시 지도 영역 생성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지역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구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)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별 </a:t>
            </a:r>
            <a:r>
              <a:rPr lang="en-US" altLang="ko-KR" sz="1200" b="1" dirty="0">
                <a:solidFill>
                  <a:schemeClr val="accent2"/>
                </a:solidFill>
                <a:latin typeface="+mn-ea"/>
              </a:rPr>
              <a:t>'</a:t>
            </a: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사고 발생 위험 지표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단계 구분도 표시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지역명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</a:rPr>
              <a:t>geojson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파일의 데이터와 일치하도록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권선구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형태에서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수원시 권선구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형태로 변환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지도에서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클릭 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사고 발생 위험 지표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값을 확인할 수 있는 팝업 출력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9784" y="3381794"/>
            <a:ext cx="9337006" cy="3113519"/>
            <a:chOff x="689104" y="3381794"/>
            <a:chExt cx="9337006" cy="311351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60168"/>
            <a:stretch/>
          </p:blipFill>
          <p:spPr>
            <a:xfrm>
              <a:off x="689104" y="3381794"/>
              <a:ext cx="4973303" cy="240081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/>
            <a:srcRect t="39721"/>
            <a:stretch/>
          </p:blipFill>
          <p:spPr>
            <a:xfrm>
              <a:off x="5764193" y="3381795"/>
              <a:ext cx="4261917" cy="3113518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1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6.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cs typeface="THELuxGoB" pitchFamily="34" charset="0"/>
                </a:rPr>
                <a:t>시각화</a:t>
              </a:r>
              <a:endPara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2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과정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2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노인 교통사고 현황 </a:t>
            </a:r>
            <a:r>
              <a:rPr lang="ko-KR" altLang="en-US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웹서비스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645744" y="2192355"/>
            <a:ext cx="5904539" cy="4103670"/>
            <a:chOff x="800316" y="2270013"/>
            <a:chExt cx="5614771" cy="390228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/>
            <a:srcRect t="9922" b="9048"/>
            <a:stretch/>
          </p:blipFill>
          <p:spPr>
            <a:xfrm>
              <a:off x="994039" y="2438493"/>
              <a:ext cx="5421048" cy="3733800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94038" y="2438492"/>
              <a:ext cx="592481" cy="829761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87817" y="2738441"/>
              <a:ext cx="4457703" cy="1415545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87817" y="4382587"/>
              <a:ext cx="4457703" cy="1789707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4426470" y="4197145"/>
              <a:ext cx="1316535" cy="168808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800316" y="2270013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6083200" y="2678940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4232748" y="3978494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6" name="타원 35"/>
            <p:cNvSpPr/>
            <p:nvPr/>
          </p:nvSpPr>
          <p:spPr>
            <a:xfrm>
              <a:off x="6083200" y="4305392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4</a:t>
              </a:r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6694475" y="2192357"/>
          <a:ext cx="3333812" cy="4436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54">
                  <a:extLst>
                    <a:ext uri="{9D8B030D-6E8A-4147-A177-3AD203B41FA5}">
                      <a16:colId xmlns:a16="http://schemas.microsoft.com/office/drawing/2014/main" val="3882440147"/>
                    </a:ext>
                  </a:extLst>
                </a:gridCol>
                <a:gridCol w="3000858">
                  <a:extLst>
                    <a:ext uri="{9D8B030D-6E8A-4147-A177-3AD203B41FA5}">
                      <a16:colId xmlns:a16="http://schemas.microsoft.com/office/drawing/2014/main" val="1861535830"/>
                    </a:ext>
                  </a:extLst>
                </a:gridCol>
              </a:tblGrid>
              <a:tr h="1342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수원시 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가져오기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사고일자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도로형태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사고유형 등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”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교통사고 정보 추출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23414"/>
                  </a:ext>
                </a:extLst>
              </a:tr>
              <a:tr h="1031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년부터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년까지의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지역 교통사고 정보 출력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데이터프레임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927042"/>
                  </a:ext>
                </a:extLst>
              </a:tr>
              <a:tr h="71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②에서 출력된 데이터프레임을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CSV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EXCEL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파일로 다운로드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0251"/>
                  </a:ext>
                </a:extLst>
              </a:tr>
              <a:tr h="1342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년부터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년까지의 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지역 교통사고 정보 시각화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지역별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일별 교통사고 건수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연도별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교통사고 건수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392850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0" y="7587474"/>
            <a:ext cx="4100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########################################</a:t>
            </a:r>
            <a:endParaRPr lang="en-US" altLang="ko-KR" sz="1200" dirty="0" smtClean="0"/>
          </a:p>
          <a:p>
            <a:r>
              <a:rPr lang="ko-KR" altLang="en-US" sz="1200" dirty="0" smtClean="0"/>
              <a:t># </a:t>
            </a:r>
            <a:r>
              <a:rPr lang="ko-KR" altLang="en-US" sz="1200" dirty="0"/>
              <a:t>동일 폴더 내 필요 파일</a:t>
            </a:r>
          </a:p>
          <a:p>
            <a:r>
              <a:rPr lang="ko-KR" altLang="en-US" sz="1200" dirty="0"/>
              <a:t>#   - The </a:t>
            </a:r>
            <a:r>
              <a:rPr lang="ko-KR" altLang="en-US" sz="1200" dirty="0" err="1"/>
              <a:t>elderly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driver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traffic</a:t>
            </a:r>
            <a:r>
              <a:rPr lang="ko-KR" altLang="en-US" sz="1200" dirty="0"/>
              <a:t> accidents(suwon).</a:t>
            </a:r>
            <a:r>
              <a:rPr lang="ko-KR" altLang="en-US" sz="1200" dirty="0" smtClean="0"/>
              <a:t>xlsx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 smtClean="0"/>
              <a:t>########################################</a:t>
            </a:r>
            <a:endParaRPr lang="en-US" altLang="ko-KR" sz="1200" dirty="0" smtClean="0"/>
          </a:p>
          <a:p>
            <a:r>
              <a:rPr lang="ko-KR" altLang="en-US" sz="1200" dirty="0" smtClean="0"/>
              <a:t># </a:t>
            </a:r>
            <a:r>
              <a:rPr lang="ko-KR" altLang="en-US" sz="1200" dirty="0"/>
              <a:t>아나콘다 </a:t>
            </a:r>
            <a:r>
              <a:rPr lang="ko-KR" altLang="en-US" sz="1200" dirty="0" err="1"/>
              <a:t>파워셸</a:t>
            </a:r>
            <a:r>
              <a:rPr lang="ko-KR" altLang="en-US" sz="1200" dirty="0"/>
              <a:t> 프롬프트</a:t>
            </a:r>
          </a:p>
          <a:p>
            <a:r>
              <a:rPr lang="ko-KR" altLang="en-US" sz="1200" dirty="0"/>
              <a:t>#   &gt;&gt;&gt; </a:t>
            </a:r>
            <a:r>
              <a:rPr lang="ko-KR" altLang="en-US" sz="1200" dirty="0" err="1"/>
              <a:t>conda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activate</a:t>
            </a:r>
            <a:r>
              <a:rPr lang="ko-KR" altLang="en-US" sz="1200" dirty="0"/>
              <a:t> YSIT24</a:t>
            </a:r>
          </a:p>
          <a:p>
            <a:r>
              <a:rPr lang="ko-KR" altLang="en-US" sz="1200" dirty="0"/>
              <a:t>#   &gt;&gt;&gt; </a:t>
            </a:r>
            <a:r>
              <a:rPr lang="ko-KR" altLang="en-US" sz="1200" dirty="0" err="1"/>
              <a:t>cd</a:t>
            </a:r>
            <a:r>
              <a:rPr lang="ko-KR" altLang="en-US" sz="1200" dirty="0"/>
              <a:t> (파일저장경로)</a:t>
            </a:r>
          </a:p>
          <a:p>
            <a:r>
              <a:rPr lang="ko-KR" altLang="en-US" sz="1200" dirty="0"/>
              <a:t>#   &gt;&gt;&gt; </a:t>
            </a:r>
            <a:r>
              <a:rPr lang="ko-KR" altLang="en-US" sz="1200" dirty="0" err="1"/>
              <a:t>streamlit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run</a:t>
            </a:r>
            <a:r>
              <a:rPr lang="ko-KR" altLang="en-US" sz="1200" dirty="0"/>
              <a:t> 240516_1700_graph_suwon.py</a:t>
            </a:r>
          </a:p>
          <a:p>
            <a:r>
              <a:rPr lang="ko-KR" altLang="en-US" sz="1200" dirty="0" smtClean="0"/>
              <a:t>########################################</a:t>
            </a:r>
            <a:endParaRPr lang="ko-KR" altLang="en-US" sz="1200" dirty="0"/>
          </a:p>
        </p:txBody>
      </p:sp>
      <p:sp>
        <p:nvSpPr>
          <p:cNvPr id="40" name="Object 2"/>
          <p:cNvSpPr txBox="1"/>
          <p:nvPr/>
        </p:nvSpPr>
        <p:spPr>
          <a:xfrm>
            <a:off x="3443287" y="581025"/>
            <a:ext cx="7086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Ⅳ </a:t>
            </a:r>
            <a:r>
              <a:rPr lang="ko-KR" alt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수행 결과</a:t>
            </a:r>
            <a:endParaRPr lang="en-US" sz="2800" b="1" dirty="0" smtClean="0">
              <a:solidFill>
                <a:srgbClr val="1187C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B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6694475" y="2192355"/>
          <a:ext cx="3333812" cy="4436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54">
                  <a:extLst>
                    <a:ext uri="{9D8B030D-6E8A-4147-A177-3AD203B41FA5}">
                      <a16:colId xmlns:a16="http://schemas.microsoft.com/office/drawing/2014/main" val="3882440147"/>
                    </a:ext>
                  </a:extLst>
                </a:gridCol>
                <a:gridCol w="3000858">
                  <a:extLst>
                    <a:ext uri="{9D8B030D-6E8A-4147-A177-3AD203B41FA5}">
                      <a16:colId xmlns:a16="http://schemas.microsoft.com/office/drawing/2014/main" val="1861535830"/>
                    </a:ext>
                  </a:extLst>
                </a:gridCol>
              </a:tblGrid>
              <a:tr h="891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시점의 일자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 출력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</a:rPr>
                        <a:t>datetime.datetime.now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23414"/>
                  </a:ext>
                </a:extLst>
              </a:tr>
              <a:tr h="232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조회 조건 및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발생 위험 지표 데이터프레임 출력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지역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위험지수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: '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사고 발생 위험 지표‘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날씨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온도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습도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강수량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네이버 날씨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주야간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노면상태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기상상태</a:t>
                      </a:r>
                      <a:r>
                        <a:rPr lang="en-US" altLang="ko-KR" sz="1100" dirty="0" smtClean="0">
                          <a:solidFill>
                            <a:schemeClr val="accent2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927042"/>
                  </a:ext>
                </a:extLst>
              </a:tr>
              <a:tr h="1219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발생 위험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지표‘로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수원시의 단계 구분도 표시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위험지수가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높을수록 붉은 색으로 표시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위험지수 표시 팝업 출력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0251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-1" y="7587474"/>
            <a:ext cx="61864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##########################################</a:t>
            </a:r>
          </a:p>
          <a:p>
            <a:r>
              <a:rPr lang="en-US" altLang="ko-KR" sz="1200" dirty="0" smtClean="0"/>
              <a:t># </a:t>
            </a:r>
            <a:r>
              <a:rPr lang="ko-KR" altLang="en-US" sz="1200" dirty="0"/>
              <a:t>동일 폴더 내 필요 파일</a:t>
            </a:r>
          </a:p>
          <a:p>
            <a:r>
              <a:rPr lang="en-US" altLang="ko-KR" sz="1200" dirty="0"/>
              <a:t>#   - </a:t>
            </a:r>
            <a:r>
              <a:rPr lang="ko-KR" altLang="en-US" sz="1200" dirty="0"/>
              <a:t>요인별 위험지수</a:t>
            </a:r>
            <a:r>
              <a:rPr lang="en-US" altLang="ko-KR" sz="1200" dirty="0"/>
              <a:t>(ECLO </a:t>
            </a:r>
            <a:r>
              <a:rPr lang="ko-KR" altLang="en-US" sz="1200" dirty="0"/>
              <a:t>추가</a:t>
            </a:r>
            <a:r>
              <a:rPr lang="en-US" altLang="ko-KR" sz="1200" dirty="0"/>
              <a:t>).csv</a:t>
            </a:r>
          </a:p>
          <a:p>
            <a:r>
              <a:rPr lang="en-US" altLang="ko-KR" sz="1200" dirty="0"/>
              <a:t>#   - 29.</a:t>
            </a:r>
            <a:r>
              <a:rPr lang="ko-KR" altLang="en-US" sz="1200" dirty="0"/>
              <a:t>수원시</a:t>
            </a:r>
            <a:r>
              <a:rPr lang="en-US" altLang="ko-KR" sz="1200" dirty="0"/>
              <a:t>_</a:t>
            </a:r>
            <a:r>
              <a:rPr lang="ko-KR" altLang="en-US" sz="1200" dirty="0" err="1"/>
              <a:t>법정경계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시군구</a:t>
            </a:r>
            <a:r>
              <a:rPr lang="en-US" altLang="ko-KR" sz="1200" dirty="0"/>
              <a:t>).</a:t>
            </a:r>
            <a:r>
              <a:rPr lang="en-US" altLang="ko-KR" sz="1200" dirty="0" err="1"/>
              <a:t>geojson</a:t>
            </a:r>
            <a:endParaRPr lang="en-US" altLang="ko-KR" sz="1200" dirty="0"/>
          </a:p>
          <a:p>
            <a:r>
              <a:rPr lang="en-US" altLang="ko-KR" sz="1200" dirty="0" smtClean="0"/>
              <a:t>##########################################</a:t>
            </a:r>
          </a:p>
          <a:p>
            <a:r>
              <a:rPr lang="en-US" altLang="ko-KR" sz="1200" dirty="0" smtClean="0"/>
              <a:t># </a:t>
            </a:r>
            <a:r>
              <a:rPr lang="ko-KR" altLang="en-US" sz="1200" dirty="0"/>
              <a:t>아나콘다 </a:t>
            </a:r>
            <a:r>
              <a:rPr lang="ko-KR" altLang="en-US" sz="1200" dirty="0" err="1"/>
              <a:t>파워셸</a:t>
            </a:r>
            <a:r>
              <a:rPr lang="ko-KR" altLang="en-US" sz="1200" dirty="0"/>
              <a:t> 프롬프트</a:t>
            </a:r>
          </a:p>
          <a:p>
            <a:r>
              <a:rPr lang="en-US" altLang="ko-KR" sz="1200" dirty="0"/>
              <a:t>#   &gt;&gt;&gt; </a:t>
            </a:r>
            <a:r>
              <a:rPr lang="en-US" altLang="ko-KR" sz="1200" dirty="0" err="1"/>
              <a:t>conda</a:t>
            </a:r>
            <a:r>
              <a:rPr lang="en-US" altLang="ko-KR" sz="1200" dirty="0"/>
              <a:t> activate YSIT24</a:t>
            </a:r>
          </a:p>
          <a:p>
            <a:r>
              <a:rPr lang="en-US" altLang="ko-KR" sz="1200" dirty="0"/>
              <a:t>#   &gt;&gt;&gt; cd (</a:t>
            </a:r>
            <a:r>
              <a:rPr lang="ko-KR" altLang="en-US" sz="1200" dirty="0"/>
              <a:t>파일저장경로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#   &gt;&gt;&gt; </a:t>
            </a:r>
            <a:r>
              <a:rPr lang="en-US" altLang="ko-KR" sz="1200" dirty="0" err="1"/>
              <a:t>streamlit</a:t>
            </a:r>
            <a:r>
              <a:rPr lang="en-US" altLang="ko-KR" sz="1200" dirty="0"/>
              <a:t> run 240516_1400_The-elderly-driver-traffic-accidents_suwon.py</a:t>
            </a:r>
          </a:p>
          <a:p>
            <a:r>
              <a:rPr lang="en-US" altLang="ko-KR" sz="1200" dirty="0" smtClean="0"/>
              <a:t>##########################################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지역</a:t>
            </a:r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구</a:t>
            </a:r>
            <a:r>
              <a:rPr lang="en-US" altLang="ko-KR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별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노인 교통사고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위험도 </a:t>
            </a:r>
            <a:r>
              <a:rPr lang="ko-KR" altLang="en-US" b="1" dirty="0" err="1">
                <a:solidFill>
                  <a:schemeClr val="accent2"/>
                </a:solidFill>
                <a:latin typeface="맑은 고딕" panose="020B0503020000020004" pitchFamily="50" charset="-127"/>
              </a:rPr>
              <a:t>웹서비스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구현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39" y="2107824"/>
            <a:ext cx="4094346" cy="452119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361816" y="2472040"/>
            <a:ext cx="1548071" cy="253851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79125" y="2309772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357955" y="2744528"/>
            <a:ext cx="3321583" cy="1066337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88843" y="2811788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직사각형 44"/>
          <p:cNvSpPr/>
          <p:nvPr/>
        </p:nvSpPr>
        <p:spPr>
          <a:xfrm flipV="1">
            <a:off x="1357955" y="3981173"/>
            <a:ext cx="4076630" cy="2695852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75263" y="3909963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" name="Object 2"/>
          <p:cNvSpPr txBox="1"/>
          <p:nvPr/>
        </p:nvSpPr>
        <p:spPr>
          <a:xfrm>
            <a:off x="3443287" y="581025"/>
            <a:ext cx="7086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rPr>
              <a:t>Ⅳ </a:t>
            </a:r>
            <a:r>
              <a:rPr lang="ko-KR" altLang="en-US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rPr>
              <a:t>수행 결과</a:t>
            </a:r>
            <a:endParaRPr lang="en-US" altLang="ko-KR" sz="2800" b="1" dirty="0">
              <a:solidFill>
                <a:srgbClr val="1187CF"/>
              </a:solidFill>
              <a:latin typeface="맑은 고딕" panose="020B0503020000020004" pitchFamily="50" charset="-127"/>
              <a:cs typeface="THELuxGoB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"/>
          <p:cNvSpPr txBox="1"/>
          <p:nvPr/>
        </p:nvSpPr>
        <p:spPr>
          <a:xfrm>
            <a:off x="415931" y="1571625"/>
            <a:ext cx="9864713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7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THELuxGoB" pitchFamily="34" charset="0"/>
              </a:rPr>
              <a:t>초고령</a:t>
            </a:r>
            <a:r>
              <a:rPr lang="ko-KR" altLang="en-US" sz="270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THELuxGoB" pitchFamily="34" charset="0"/>
              </a:rPr>
              <a:t> 사회 진입으로 </a:t>
            </a:r>
            <a:r>
              <a:rPr lang="ko-KR" altLang="en-US" sz="27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THELuxGoB" pitchFamily="34" charset="0"/>
              </a:rPr>
              <a:t>노인운전자</a:t>
            </a:r>
            <a:r>
              <a:rPr lang="ko-KR" altLang="en-US" sz="2700" dirty="0" smtClean="0">
                <a:latin typeface="Adobe 고딕 Std B" panose="020B0800000000000000" pitchFamily="34" charset="-127"/>
                <a:ea typeface="Adobe 고딕 Std B" panose="020B0800000000000000" pitchFamily="34" charset="-127"/>
                <a:cs typeface="THELuxGoB" pitchFamily="34" charset="0"/>
              </a:rPr>
              <a:t> 증가 및 교통사고 위험성 증가 </a:t>
            </a:r>
            <a:endParaRPr lang="en-US" sz="2700" dirty="0" smtClean="0">
              <a:latin typeface="Adobe 고딕 Std B" panose="020B0800000000000000" pitchFamily="34" charset="-127"/>
              <a:ea typeface="Adobe 고딕 Std B" panose="020B0800000000000000" pitchFamily="34" charset="-127"/>
              <a:cs typeface="THELuxGoB" pitchFamily="34" charset="0"/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503228" y="2181225"/>
            <a:ext cx="96901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THELuxGoB" pitchFamily="34" charset="0"/>
              </a:rPr>
              <a:t>       →  </a:t>
            </a:r>
            <a:r>
              <a:rPr lang="ko-KR" altLang="en-US" sz="28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THELuxGoB" pitchFamily="34" charset="0"/>
              </a:rPr>
              <a:t>노인운전자</a:t>
            </a:r>
            <a:r>
              <a:rPr lang="ko-KR" altLang="en-US" sz="28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THELuxGoB" pitchFamily="34" charset="0"/>
              </a:rPr>
              <a:t> 교통사고 </a:t>
            </a:r>
            <a:r>
              <a:rPr lang="ko-KR" altLang="en-US" sz="28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THELuxGoB" pitchFamily="34" charset="0"/>
              </a:rPr>
              <a:t>감소관련</a:t>
            </a:r>
            <a:r>
              <a:rPr lang="ko-KR" altLang="en-US" sz="28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THELuxGoB" pitchFamily="34" charset="0"/>
              </a:rPr>
              <a:t> 대처 방안 시급</a:t>
            </a:r>
            <a:endParaRPr lang="en-US" sz="2800" dirty="0" smtClean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THELuxGoB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33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연구배경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34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17387" y="2867025"/>
            <a:ext cx="9134162" cy="4038600"/>
            <a:chOff x="608573" y="2867025"/>
            <a:chExt cx="9134162" cy="4038600"/>
          </a:xfrm>
        </p:grpSpPr>
        <p:grpSp>
          <p:nvGrpSpPr>
            <p:cNvPr id="36" name="그룹 35"/>
            <p:cNvGrpSpPr/>
            <p:nvPr/>
          </p:nvGrpSpPr>
          <p:grpSpPr>
            <a:xfrm>
              <a:off x="6001473" y="3248025"/>
              <a:ext cx="3741262" cy="3585865"/>
              <a:chOff x="5693163" y="2893779"/>
              <a:chExt cx="3741262" cy="3585865"/>
            </a:xfrm>
          </p:grpSpPr>
          <p:pic>
            <p:nvPicPr>
              <p:cNvPr id="51" name="Picture 5" descr="운전 경험 부족, 대중교통 이용의 불편 등으로 나날이 늘어가는 고령운전자 교통사고!&#10;그러나, 가장 큰 원인으로는 노화에 따른 신체 능력과 판단력 저하!&#10;[23.11.23. 강원도민일보]&#10;80대 운전차량 보행신호에 횡단보도 덮쳐···행인 3명 참변&#10;[23.12.29. 쿠키뉴스]&#10;저조한 고령운전자 면허 반납률···&quot;설득 방안 보완해야&quot;&#10;[23.12.28. 서울경제]&#10;고속도로서 무려 12km 역주행 한 77세 운전자···&#10;[23.12.17. 국제뉴스]&#10;나홀로 증가하는···'고령운전자 사고'&#10;[경찰청통계자료]&#10;고령운전자 18년 307만 650명 → 22년 433만 7080명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9287" y="2893779"/>
                <a:ext cx="3367036" cy="3141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5693163" y="6017979"/>
                <a:ext cx="374126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※ [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출처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] </a:t>
                </a:r>
                <a:r>
                  <a:rPr lang="en-US" altLang="ko-KR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https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://www.police.go.kr/user/bbs/BD_selectBbs.do?q_bbsCode=1007&amp;q_bbscttSn=20240207153525300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379888" y="5576881"/>
              <a:ext cx="3564100" cy="1328744"/>
              <a:chOff x="1165648" y="5618880"/>
              <a:chExt cx="3564100" cy="1328744"/>
            </a:xfrm>
          </p:grpSpPr>
          <p:pic>
            <p:nvPicPr>
              <p:cNvPr id="4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3487" y="5618880"/>
                <a:ext cx="3171087" cy="1134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1165648" y="6732180"/>
                <a:ext cx="356410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※ [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출처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] </a:t>
                </a:r>
                <a:r>
                  <a:rPr lang="en-US" altLang="ko-KR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https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://www.joongang.co.kr/article/25146115#home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191473" y="2867025"/>
              <a:ext cx="3623847" cy="1359688"/>
              <a:chOff x="1105901" y="4238625"/>
              <a:chExt cx="3623847" cy="1359688"/>
            </a:xfrm>
          </p:grpSpPr>
          <p:pic>
            <p:nvPicPr>
              <p:cNvPr id="43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3487" y="4238625"/>
                <a:ext cx="3496261" cy="1175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105901" y="5382869"/>
                <a:ext cx="356410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※ [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출처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] </a:t>
                </a:r>
                <a:r>
                  <a:rPr lang="en-US" altLang="ko-KR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https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://www.yna.co.kr/view/AKR20230915112800004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08573" y="4238625"/>
              <a:ext cx="3564100" cy="1386398"/>
              <a:chOff x="1141973" y="2857040"/>
              <a:chExt cx="3564100" cy="1386398"/>
            </a:xfrm>
          </p:grpSpPr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3487" y="2857040"/>
                <a:ext cx="3171087" cy="1175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직사각형 40"/>
              <p:cNvSpPr/>
              <p:nvPr/>
            </p:nvSpPr>
            <p:spPr>
              <a:xfrm>
                <a:off x="1141973" y="4027994"/>
                <a:ext cx="3564100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※ [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출처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] </a:t>
                </a:r>
                <a:r>
                  <a:rPr lang="en-US" altLang="ko-KR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https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://www.hani.co.kr/arti/area/chungcheong/1100584.html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6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6694475" y="2192355"/>
          <a:ext cx="3333812" cy="4436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54">
                  <a:extLst>
                    <a:ext uri="{9D8B030D-6E8A-4147-A177-3AD203B41FA5}">
                      <a16:colId xmlns:a16="http://schemas.microsoft.com/office/drawing/2014/main" val="3882440147"/>
                    </a:ext>
                  </a:extLst>
                </a:gridCol>
                <a:gridCol w="3000858">
                  <a:extLst>
                    <a:ext uri="{9D8B030D-6E8A-4147-A177-3AD203B41FA5}">
                      <a16:colId xmlns:a16="http://schemas.microsoft.com/office/drawing/2014/main" val="1861535830"/>
                    </a:ext>
                  </a:extLst>
                </a:gridCol>
              </a:tblGrid>
              <a:tr h="891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시점의 일자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 출력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</a:rPr>
                        <a:t>datetime.datetime.now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23414"/>
                  </a:ext>
                </a:extLst>
              </a:tr>
              <a:tr h="232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조회 조건 및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발생 위험 지표 데이터프레임 출력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지역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동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위험지수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: '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사고 발생 위험 지표‘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날씨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온도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습도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강수량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네이버 날씨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주야간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노면상태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기상상태</a:t>
                      </a:r>
                      <a:r>
                        <a:rPr lang="en-US" altLang="ko-KR" sz="1100" dirty="0" smtClean="0">
                          <a:solidFill>
                            <a:schemeClr val="accent2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927042"/>
                  </a:ext>
                </a:extLst>
              </a:tr>
              <a:tr h="1219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발생 위험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지표‘로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수원시의 단계 구분도 표시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위험지수가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높을수록 붉은 색으로 표시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위험지수 표시 팝업 출력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0251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-1" y="7587474"/>
            <a:ext cx="61864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##########################################</a:t>
            </a:r>
          </a:p>
          <a:p>
            <a:r>
              <a:rPr lang="en-US" altLang="ko-KR" sz="1200" dirty="0" smtClean="0"/>
              <a:t># </a:t>
            </a:r>
            <a:r>
              <a:rPr lang="ko-KR" altLang="en-US" sz="1200" dirty="0"/>
              <a:t>동일 폴더 내 필요 파일</a:t>
            </a:r>
          </a:p>
          <a:p>
            <a:r>
              <a:rPr lang="en-US" altLang="ko-KR" sz="1200" dirty="0"/>
              <a:t>#   - </a:t>
            </a:r>
            <a:r>
              <a:rPr lang="ko-KR" altLang="en-US" sz="1200" dirty="0"/>
              <a:t>요인별 위험지수</a:t>
            </a:r>
            <a:r>
              <a:rPr lang="en-US" altLang="ko-KR" sz="1200" dirty="0"/>
              <a:t>_</a:t>
            </a:r>
            <a:r>
              <a:rPr lang="ko-KR" altLang="en-US" sz="1200" dirty="0"/>
              <a:t>동</a:t>
            </a:r>
            <a:r>
              <a:rPr lang="en-US" altLang="ko-KR" sz="1200" dirty="0"/>
              <a:t>(ECLO </a:t>
            </a:r>
            <a:r>
              <a:rPr lang="ko-KR" altLang="en-US" sz="1200" dirty="0"/>
              <a:t>추가</a:t>
            </a:r>
            <a:r>
              <a:rPr lang="en-US" altLang="ko-KR" sz="1200" dirty="0"/>
              <a:t>).csv</a:t>
            </a:r>
          </a:p>
          <a:p>
            <a:r>
              <a:rPr lang="en-US" altLang="ko-KR" sz="1200" dirty="0"/>
              <a:t>#   - 30.</a:t>
            </a:r>
            <a:r>
              <a:rPr lang="ko-KR" altLang="en-US" sz="1200" dirty="0"/>
              <a:t>수원시</a:t>
            </a:r>
            <a:r>
              <a:rPr lang="en-US" altLang="ko-KR" sz="1200" dirty="0"/>
              <a:t>_</a:t>
            </a:r>
            <a:r>
              <a:rPr lang="ko-KR" altLang="en-US" sz="1200" dirty="0" err="1"/>
              <a:t>법정경계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읍면동</a:t>
            </a:r>
            <a:r>
              <a:rPr lang="en-US" altLang="ko-KR" sz="1200" dirty="0"/>
              <a:t>).</a:t>
            </a:r>
            <a:r>
              <a:rPr lang="en-US" altLang="ko-KR" sz="1200" dirty="0" err="1" smtClean="0"/>
              <a:t>geojson</a:t>
            </a:r>
            <a:endParaRPr lang="en-US" altLang="ko-KR" sz="1200" dirty="0" smtClean="0"/>
          </a:p>
          <a:p>
            <a:r>
              <a:rPr lang="en-US" altLang="ko-KR" sz="1200" dirty="0" smtClean="0"/>
              <a:t>##########################################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아나콘다 </a:t>
            </a:r>
            <a:r>
              <a:rPr lang="ko-KR" altLang="en-US" sz="1200" dirty="0" err="1"/>
              <a:t>파워셸</a:t>
            </a:r>
            <a:r>
              <a:rPr lang="ko-KR" altLang="en-US" sz="1200" dirty="0"/>
              <a:t> 프롬프트</a:t>
            </a:r>
          </a:p>
          <a:p>
            <a:r>
              <a:rPr lang="en-US" altLang="ko-KR" sz="1200" dirty="0"/>
              <a:t>#   &gt;&gt;&gt; </a:t>
            </a:r>
            <a:r>
              <a:rPr lang="en-US" altLang="ko-KR" sz="1200" dirty="0" err="1"/>
              <a:t>conda</a:t>
            </a:r>
            <a:r>
              <a:rPr lang="en-US" altLang="ko-KR" sz="1200" dirty="0"/>
              <a:t> activate YSIT24</a:t>
            </a:r>
          </a:p>
          <a:p>
            <a:r>
              <a:rPr lang="en-US" altLang="ko-KR" sz="1200" dirty="0"/>
              <a:t>#   &gt;&gt;&gt; cd (</a:t>
            </a:r>
            <a:r>
              <a:rPr lang="ko-KR" altLang="en-US" sz="1200" dirty="0"/>
              <a:t>파일저장경로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#   </a:t>
            </a:r>
            <a:r>
              <a:rPr lang="en-US" altLang="ko-KR" sz="1200" dirty="0"/>
              <a:t>&gt;&gt;&gt; </a:t>
            </a:r>
            <a:r>
              <a:rPr lang="en-US" altLang="ko-KR" sz="1200" dirty="0" err="1"/>
              <a:t>streamlit</a:t>
            </a:r>
            <a:r>
              <a:rPr lang="en-US" altLang="ko-KR" sz="1200" dirty="0"/>
              <a:t> run </a:t>
            </a:r>
            <a:r>
              <a:rPr lang="en-US" altLang="ko-KR" sz="1200" dirty="0" smtClean="0"/>
              <a:t>240517_1530_suwon_dong_accident_forecast.py</a:t>
            </a:r>
          </a:p>
          <a:p>
            <a:r>
              <a:rPr lang="en-US" altLang="ko-KR" sz="1200" dirty="0" smtClean="0"/>
              <a:t>##########################################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지역</a:t>
            </a:r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동</a:t>
            </a:r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별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노인 교통사고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위험도 </a:t>
            </a:r>
            <a:r>
              <a:rPr lang="ko-KR" altLang="en-US" b="1" dirty="0" err="1">
                <a:solidFill>
                  <a:schemeClr val="accent2"/>
                </a:solidFill>
                <a:latin typeface="맑은 고딕" panose="020B0503020000020004" pitchFamily="50" charset="-127"/>
              </a:rPr>
              <a:t>웹서비스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구현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1242000" y="2131200"/>
            <a:ext cx="4419484" cy="4797801"/>
            <a:chOff x="17768887" y="-5362576"/>
            <a:chExt cx="7544594" cy="8190427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3"/>
            <a:srcRect l="29378" t="26081" r="29373" b="14827"/>
            <a:stretch/>
          </p:blipFill>
          <p:spPr>
            <a:xfrm>
              <a:off x="17769681" y="-3025867"/>
              <a:ext cx="7543800" cy="585371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4"/>
            <a:srcRect l="29373" t="17481" r="29373" b="57617"/>
            <a:stretch/>
          </p:blipFill>
          <p:spPr>
            <a:xfrm>
              <a:off x="17768887" y="-5362576"/>
              <a:ext cx="7544594" cy="2466791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1361816" y="2472040"/>
            <a:ext cx="1548071" cy="253851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179125" y="2309772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357955" y="2744528"/>
            <a:ext cx="3984841" cy="837925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272087" y="2811788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 flipV="1">
            <a:off x="1357955" y="3582452"/>
            <a:ext cx="3984841" cy="3275651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175263" y="3552825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Object 2"/>
          <p:cNvSpPr txBox="1"/>
          <p:nvPr/>
        </p:nvSpPr>
        <p:spPr>
          <a:xfrm>
            <a:off x="3443287" y="581025"/>
            <a:ext cx="7086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rPr>
              <a:t>Ⅳ </a:t>
            </a:r>
            <a:r>
              <a:rPr lang="ko-KR" altLang="en-US" sz="2800" b="1" dirty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rPr>
              <a:t>수행 결과</a:t>
            </a:r>
            <a:endParaRPr lang="en-US" altLang="ko-KR" sz="2800" b="1" dirty="0">
              <a:solidFill>
                <a:srgbClr val="1187CF"/>
              </a:solidFill>
              <a:latin typeface="맑은 고딕" panose="020B0503020000020004" pitchFamily="50" charset="-127"/>
              <a:cs typeface="THELuxGoB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/>
          <p:cNvSpPr txBox="1"/>
          <p:nvPr/>
        </p:nvSpPr>
        <p:spPr>
          <a:xfrm>
            <a:off x="3443287" y="581025"/>
            <a:ext cx="7086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rPr>
              <a:t>Ⅴ </a:t>
            </a:r>
            <a:r>
              <a:rPr lang="ko-KR" alt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cs typeface="THELuxGoB" pitchFamily="34" charset="0"/>
              </a:rPr>
              <a:t>피드백</a:t>
            </a:r>
            <a:endParaRPr lang="en-US" altLang="ko-KR" sz="2800" b="1" dirty="0">
              <a:solidFill>
                <a:srgbClr val="1187CF"/>
              </a:solidFill>
              <a:latin typeface="맑은 고딕" panose="020B0503020000020004" pitchFamily="50" charset="-127"/>
              <a:cs typeface="THELuxGoB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287" y="1952625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/>
              <a:t>1. </a:t>
            </a:r>
            <a:r>
              <a:rPr lang="ko-KR" altLang="en-US" dirty="0"/>
              <a:t>사고 발생 위험 지표 생성 </a:t>
            </a:r>
          </a:p>
          <a:p>
            <a:pPr latinLnBrk="1"/>
            <a:r>
              <a:rPr lang="en-US" altLang="ko-KR" dirty="0" smtClean="0"/>
              <a:t> -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사고 </a:t>
            </a:r>
            <a:r>
              <a:rPr lang="ko-KR" altLang="en-US" dirty="0" err="1"/>
              <a:t>발생율을</a:t>
            </a:r>
            <a:r>
              <a:rPr lang="ko-KR" altLang="en-US" dirty="0"/>
              <a:t> 예측한 것이 아니라 임의로 지표를 생성하여 시각화하여 </a:t>
            </a:r>
            <a:endParaRPr lang="en-US" altLang="ko-KR" dirty="0" smtClean="0"/>
          </a:p>
          <a:p>
            <a:pPr latinLnBrk="1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예보의 </a:t>
            </a:r>
            <a:r>
              <a:rPr lang="ko-KR" altLang="en-US" dirty="0"/>
              <a:t>효율성이 있을지 불확실함</a:t>
            </a:r>
          </a:p>
          <a:p>
            <a:pPr latinLnBrk="1"/>
            <a:endParaRPr lang="ko-KR" altLang="en-US" dirty="0"/>
          </a:p>
          <a:p>
            <a:pPr latinLnBrk="1"/>
            <a:r>
              <a:rPr lang="en-US" altLang="ko-KR" dirty="0"/>
              <a:t>2. </a:t>
            </a:r>
            <a:r>
              <a:rPr lang="ko-KR" altLang="en-US" dirty="0"/>
              <a:t>지표 생성을 위해 활용한 조건</a:t>
            </a:r>
          </a:p>
          <a:p>
            <a:pPr latinLnBrk="1"/>
            <a:r>
              <a:rPr lang="en-US" altLang="ko-KR" dirty="0" smtClean="0"/>
              <a:t> - </a:t>
            </a:r>
            <a:r>
              <a:rPr lang="ko-KR" altLang="en-US" dirty="0"/>
              <a:t>지역별로 추출하지 못하는 조건을 반영하지 못함</a:t>
            </a:r>
          </a:p>
          <a:p>
            <a:pPr latinLnBrk="1"/>
            <a:r>
              <a:rPr lang="en-US" altLang="ko-KR" dirty="0" smtClean="0"/>
              <a:t> - </a:t>
            </a:r>
            <a:r>
              <a:rPr lang="ko-KR" altLang="en-US" dirty="0"/>
              <a:t>수원시 내 기상관측 지점이 </a:t>
            </a:r>
            <a:r>
              <a:rPr lang="en-US" altLang="ko-KR" dirty="0"/>
              <a:t>2</a:t>
            </a:r>
            <a:r>
              <a:rPr lang="ko-KR" altLang="en-US" dirty="0"/>
              <a:t>군데 뿐이어서 전 지역의 날씨 데이터가 동일함</a:t>
            </a:r>
          </a:p>
          <a:p>
            <a:pPr latinLnBrk="1"/>
            <a:r>
              <a:rPr lang="en-US" altLang="ko-KR" dirty="0" smtClean="0"/>
              <a:t> - </a:t>
            </a:r>
            <a:r>
              <a:rPr lang="ko-KR" altLang="en-US" dirty="0" err="1"/>
              <a:t>스크래핑한</a:t>
            </a:r>
            <a:r>
              <a:rPr lang="ko-KR" altLang="en-US" dirty="0"/>
              <a:t> 날씨를 기준으로 조건에 따라 </a:t>
            </a:r>
            <a:r>
              <a:rPr lang="en-US" altLang="ko-KR" dirty="0"/>
              <a:t>'</a:t>
            </a:r>
            <a:r>
              <a:rPr lang="ko-KR" altLang="en-US" dirty="0"/>
              <a:t>기상상태</a:t>
            </a:r>
            <a:r>
              <a:rPr lang="en-US" altLang="ko-KR" dirty="0"/>
              <a:t>', '</a:t>
            </a:r>
            <a:r>
              <a:rPr lang="ko-KR" altLang="en-US" dirty="0"/>
              <a:t>노면상태</a:t>
            </a:r>
            <a:r>
              <a:rPr lang="en-US" altLang="ko-KR" dirty="0"/>
              <a:t>'</a:t>
            </a:r>
            <a:r>
              <a:rPr lang="ko-KR" altLang="en-US" dirty="0"/>
              <a:t>를 구분함</a:t>
            </a:r>
          </a:p>
          <a:p>
            <a:pPr latinLnBrk="1"/>
            <a:r>
              <a:rPr lang="en-US" altLang="ko-KR" dirty="0" smtClean="0"/>
              <a:t> - </a:t>
            </a:r>
            <a:r>
              <a:rPr lang="en-US" altLang="ko-KR" dirty="0"/>
              <a:t>'</a:t>
            </a:r>
            <a:r>
              <a:rPr lang="ko-KR" altLang="en-US" dirty="0"/>
              <a:t>기상상태</a:t>
            </a:r>
            <a:r>
              <a:rPr lang="en-US" altLang="ko-KR" dirty="0"/>
              <a:t>'</a:t>
            </a:r>
            <a:r>
              <a:rPr lang="ko-KR" altLang="en-US" dirty="0"/>
              <a:t>는 비교적 정확하게 구분한 </a:t>
            </a:r>
            <a:r>
              <a:rPr lang="ko-KR" altLang="en-US" dirty="0" err="1"/>
              <a:t>것같으나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노면상태</a:t>
            </a:r>
            <a:r>
              <a:rPr lang="en-US" altLang="ko-KR" dirty="0"/>
              <a:t>'</a:t>
            </a:r>
            <a:r>
              <a:rPr lang="ko-KR" altLang="en-US" dirty="0"/>
              <a:t>의 조건이 미흡함</a:t>
            </a:r>
          </a:p>
          <a:p>
            <a:pPr latinLnBrk="1"/>
            <a:r>
              <a:rPr lang="en-US" altLang="ko-KR" dirty="0" smtClean="0"/>
              <a:t> - </a:t>
            </a:r>
            <a:r>
              <a:rPr lang="ko-KR" altLang="en-US" dirty="0"/>
              <a:t>수집한 과거 교통사고 데이터 내의 </a:t>
            </a:r>
            <a:r>
              <a:rPr lang="en-US" altLang="ko-KR" dirty="0"/>
              <a:t>'</a:t>
            </a:r>
            <a:r>
              <a:rPr lang="ko-KR" altLang="en-US" dirty="0"/>
              <a:t>기상상태</a:t>
            </a:r>
            <a:r>
              <a:rPr lang="en-US" altLang="ko-KR" dirty="0"/>
              <a:t>', '</a:t>
            </a:r>
            <a:r>
              <a:rPr lang="ko-KR" altLang="en-US" dirty="0"/>
              <a:t>노면상태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'</a:t>
            </a:r>
            <a:r>
              <a:rPr lang="ko-KR" altLang="en-US" dirty="0"/>
              <a:t>기타</a:t>
            </a:r>
            <a:r>
              <a:rPr lang="en-US" altLang="ko-KR" dirty="0"/>
              <a:t>'</a:t>
            </a:r>
            <a:r>
              <a:rPr lang="ko-KR" altLang="en-US" dirty="0"/>
              <a:t>가 불분명함</a:t>
            </a:r>
          </a:p>
          <a:p>
            <a:pPr latinLnBrk="1"/>
            <a:endParaRPr lang="ko-KR" altLang="en-US" dirty="0"/>
          </a:p>
          <a:p>
            <a:pPr latinLnBrk="1"/>
            <a:r>
              <a:rPr lang="en-US" altLang="ko-KR" dirty="0"/>
              <a:t>3. </a:t>
            </a:r>
            <a:r>
              <a:rPr lang="ko-KR" altLang="en-US" dirty="0"/>
              <a:t>조회 조건에 따른 결과 출력</a:t>
            </a:r>
          </a:p>
          <a:p>
            <a:pPr latinLnBrk="1"/>
            <a:r>
              <a:rPr lang="en-US" altLang="ko-KR" dirty="0" smtClean="0"/>
              <a:t> - </a:t>
            </a:r>
            <a:r>
              <a:rPr lang="ko-KR" altLang="en-US" dirty="0"/>
              <a:t>예보 서비스를 구현하려 했으나 실시간으로만 적용되어 일정 시간 뒤의 위험도를 확인할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atinLnBrk="1"/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없음</a:t>
            </a:r>
          </a:p>
          <a:p>
            <a:pPr latinLnBrk="1"/>
            <a:endParaRPr lang="ko-KR" altLang="en-US" dirty="0"/>
          </a:p>
          <a:p>
            <a:pPr latinLnBrk="1"/>
            <a:r>
              <a:rPr lang="en-US" altLang="ko-KR" dirty="0"/>
              <a:t>※ </a:t>
            </a:r>
            <a:r>
              <a:rPr lang="ko-KR" altLang="en-US" dirty="0"/>
              <a:t>열심히 배웠지만</a:t>
            </a:r>
            <a:r>
              <a:rPr lang="en-US" altLang="ko-KR" dirty="0"/>
              <a:t>, </a:t>
            </a:r>
            <a:r>
              <a:rPr lang="ko-KR" altLang="en-US" dirty="0"/>
              <a:t>실제로 적용하기엔 너무 여러가지 복잡 요소로 인해 한계를 느끼게 되었습니다</a:t>
            </a:r>
            <a:r>
              <a:rPr lang="en-US" altLang="ko-KR" dirty="0"/>
              <a:t>. </a:t>
            </a:r>
            <a:r>
              <a:rPr lang="ko-KR" altLang="en-US" dirty="0"/>
              <a:t>그리고 많은 것을 배울 수 있던 </a:t>
            </a:r>
            <a:r>
              <a:rPr lang="ko-KR" altLang="en-US" dirty="0" smtClean="0"/>
              <a:t>경험이었습니다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350" y="1571625"/>
            <a:ext cx="95658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고령화에 따른 </a:t>
            </a:r>
            <a:r>
              <a:rPr lang="en-US" altLang="ko-KR" sz="32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65</a:t>
            </a:r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세 이상 고령인구 예상 추이</a:t>
            </a:r>
            <a:endParaRPr lang="en-US" sz="3200" b="1" dirty="0" smtClean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B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56050" y="2562225"/>
            <a:ext cx="9584474" cy="3928111"/>
            <a:chOff x="376687" y="2586335"/>
            <a:chExt cx="9584474" cy="3928111"/>
          </a:xfrm>
        </p:grpSpPr>
        <p:pic>
          <p:nvPicPr>
            <p:cNvPr id="43" name="Pictur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6687" y="2586335"/>
              <a:ext cx="4432803" cy="306954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4" name="Object 4"/>
            <p:cNvSpPr txBox="1"/>
            <p:nvPr/>
          </p:nvSpPr>
          <p:spPr>
            <a:xfrm>
              <a:off x="471487" y="6022003"/>
              <a:ext cx="4724400" cy="4924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base" latinLnBrk="0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1) </a:t>
              </a:r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인구중에서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노인 인구 점유율 </a:t>
              </a:r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추세</a:t>
              </a:r>
              <a:endPara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fontAlgn="base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교통사고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사망자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 중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3.2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 노인 홈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소식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알림마당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보도자료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(koroad.or.kr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052" name="Picture 4" descr="https://www.100ssd.co.kr/news/photo/202110/81109_61225_52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6887" y="2586335"/>
              <a:ext cx="4384274" cy="305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576887" y="5991225"/>
              <a:ext cx="438427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000" b="1" dirty="0"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고딕"/>
                  <a:ea typeface="맑은 고딕" panose="020B0503020000020004" pitchFamily="50" charset="-127"/>
                </a:rPr>
                <a:t>그림 </a:t>
              </a:r>
              <a:r>
                <a:rPr lang="en-US" altLang="ko-KR" sz="1000" b="1" dirty="0">
                  <a:latin typeface="맑은고딕"/>
                  <a:ea typeface="맑은 고딕" panose="020B0503020000020004" pitchFamily="50" charset="-127"/>
                </a:rPr>
                <a:t>2) </a:t>
              </a:r>
              <a:r>
                <a:rPr lang="en-US" altLang="ko-KR" sz="1000" b="1" dirty="0" smtClean="0">
                  <a:latin typeface="맑은고딕"/>
                  <a:ea typeface="맑은 고딕" panose="020B0503020000020004" pitchFamily="50" charset="-127"/>
                </a:rPr>
                <a:t>65</a:t>
              </a:r>
              <a:r>
                <a:rPr lang="ko-KR" altLang="en-US" sz="1000" b="1" dirty="0" smtClean="0">
                  <a:latin typeface="맑은고딕"/>
                  <a:ea typeface="맑은 고딕" panose="020B0503020000020004" pitchFamily="50" charset="-127"/>
                </a:rPr>
                <a:t>세 이상 고령인구 추이</a:t>
              </a:r>
              <a:r>
                <a:rPr lang="en-US" altLang="ko-KR" sz="1000" b="1" dirty="0">
                  <a:latin typeface="맑은고딕"/>
                  <a:ea typeface="맑은 고딕" panose="020B0503020000020004" pitchFamily="50" charset="-127"/>
                </a:rPr>
                <a:t/>
              </a:r>
              <a:br>
                <a:rPr lang="en-US" altLang="ko-KR" sz="1000" b="1" dirty="0">
                  <a:latin typeface="맑은고딕"/>
                  <a:ea typeface="맑은 고딕" panose="020B0503020000020004" pitchFamily="50" charset="-127"/>
                </a:rPr>
              </a:b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[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2021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년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고령자통계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발표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올해 노인인구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853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만명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전체 인구의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16.5% -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백세시대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(100ssd.co.kr)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4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연구배경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5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47934" y="1724025"/>
            <a:ext cx="9600706" cy="5063178"/>
            <a:chOff x="471487" y="1724025"/>
            <a:chExt cx="9600706" cy="5063178"/>
          </a:xfrm>
        </p:grpSpPr>
        <p:sp>
          <p:nvSpPr>
            <p:cNvPr id="3" name="직사각형 2"/>
            <p:cNvSpPr/>
            <p:nvPr/>
          </p:nvSpPr>
          <p:spPr>
            <a:xfrm>
              <a:off x="481678" y="1724025"/>
              <a:ext cx="9590515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b="1" dirty="0" err="1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노인운전자</a:t>
              </a:r>
              <a:r>
                <a:rPr lang="en-US" altLang="ko-KR" sz="15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(Elderly driver</a:t>
              </a:r>
              <a:r>
                <a:rPr lang="en-US" altLang="ko-KR" sz="1500" b="1" dirty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)</a:t>
              </a:r>
              <a:r>
                <a:rPr lang="ko-KR" altLang="en-US" sz="15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란</a:t>
              </a:r>
              <a:r>
                <a:rPr lang="en-US" altLang="ko-KR" sz="15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?</a:t>
              </a:r>
            </a:p>
            <a:p>
              <a:r>
                <a:rPr lang="en-US" altLang="ko-KR" sz="1000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/>
              </a:r>
              <a:br>
                <a:rPr lang="en-US" altLang="ko-KR" sz="1000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</a:b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고령의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나이로 인해 자동차를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운전하는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운전자를 뜻하는 말로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일반적으로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이상의 운전자를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의미한다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이들은 신체적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인지적 능력이 젊은 운전자에 비해 저하될 수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있고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이는 운전 능력에 영향을 미칠 수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71487" y="2924607"/>
              <a:ext cx="4648200" cy="386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노인운전자의 특징</a:t>
              </a:r>
              <a:r>
                <a:rPr lang="en-US" altLang="ko-KR" sz="15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 </a:t>
              </a:r>
            </a:p>
            <a:p>
              <a:endParaRPr lang="en-US" altLang="ko-KR" sz="12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  <a:p>
              <a:pPr marL="342900" indent="-342900">
                <a:buAutoNum type="arabicParenR"/>
              </a:pP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반응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시간의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지연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: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나이가 들면서 반사 신경과 반응 시간이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저하될 수 있다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2)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시력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청력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저하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고령 운전자는 시력과 청력의 저하로 인해 도로 상황을 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정확하게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인식하는 데 어려움을 겪을 수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있다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3)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인지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능력의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주의 집중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판단력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기억력 등 인지 기능이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저하될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4)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약물 복용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고령 운전자 중에는 만성 질환으로 약을 복용하는 사람이 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많아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이는 운전 능력에 영향을 줄 수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있다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5) </a:t>
              </a:r>
              <a:r>
                <a:rPr lang="ko-KR" altLang="en-US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운전경험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: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반면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오랜 운전 경험으로 인해 교통 법규와 도로 상황에 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대한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높은 이해도를 가질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098" name="Picture 2" descr="그래픽=김문중 기자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687" y="3324225"/>
              <a:ext cx="4419106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00687" y="5610225"/>
              <a:ext cx="36639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1)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인구중에서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노인 인구 점유율 추세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"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고령자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운전면허 반납 적정 연령은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73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세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" (hankookilbo.com)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3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연구배경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4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고령 운전자 표시 스마일실버 스티커 배부 홍보물. ⓒ당진시청 제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4"/>
          <a:stretch/>
        </p:blipFill>
        <p:spPr bwMode="auto">
          <a:xfrm>
            <a:off x="3668336" y="2443771"/>
            <a:ext cx="3366682" cy="445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msnews.co.kr/news/photo/201903/120617_132917_23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36" y="2443771"/>
            <a:ext cx="3055102" cy="425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수원시 고령운전자 운전면허 자진반납 지원사업 홍보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6" y="2443771"/>
            <a:ext cx="3156972" cy="44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43187" y="1571625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정부의 </a:t>
            </a:r>
            <a:r>
              <a:rPr lang="ko-KR" altLang="en-US" sz="3200" b="1" dirty="0" err="1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노인운전자</a:t>
            </a:r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지원정책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5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연구배경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6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3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26862" y="2233857"/>
            <a:ext cx="9442851" cy="4671768"/>
            <a:chOff x="547687" y="2123580"/>
            <a:chExt cx="9442851" cy="4671768"/>
          </a:xfrm>
        </p:grpSpPr>
        <p:sp>
          <p:nvSpPr>
            <p:cNvPr id="44" name="Object 4"/>
            <p:cNvSpPr txBox="1"/>
            <p:nvPr/>
          </p:nvSpPr>
          <p:spPr>
            <a:xfrm>
              <a:off x="4259354" y="6302905"/>
              <a:ext cx="47244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base"/>
              <a:r>
                <a:rPr lang="en-US" altLang="ko-KR" sz="1000" b="1" dirty="0" smtClean="0"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 smtClean="0">
                  <a:latin typeface="맑은고딕"/>
                  <a:ea typeface="맑은 고딕" panose="020B0503020000020004" pitchFamily="50" charset="-127"/>
                </a:rPr>
                <a:t>그림 </a:t>
              </a:r>
              <a:r>
                <a:rPr lang="en-US" altLang="ko-KR" sz="1000" b="1" dirty="0" smtClean="0">
                  <a:latin typeface="맑은고딕"/>
                  <a:ea typeface="맑은 고딕" panose="020B0503020000020004" pitchFamily="50" charset="-127"/>
                </a:rPr>
                <a:t>2) 2020</a:t>
              </a:r>
              <a:r>
                <a:rPr lang="ko-KR" altLang="en-US" sz="1000" b="1" dirty="0" smtClean="0">
                  <a:latin typeface="맑은고딕"/>
                  <a:ea typeface="맑은 고딕" panose="020B0503020000020004" pitchFamily="50" charset="-127"/>
                </a:rPr>
                <a:t>년</a:t>
              </a:r>
              <a:r>
                <a:rPr lang="en-US" altLang="ko-KR" sz="1000" b="1" dirty="0" smtClean="0">
                  <a:latin typeface="맑은고딕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dirty="0" err="1" smtClean="0">
                  <a:latin typeface="맑은고딕"/>
                  <a:ea typeface="맑은 고딕" panose="020B0503020000020004" pitchFamily="50" charset="-127"/>
                </a:rPr>
                <a:t>노인운전자</a:t>
              </a:r>
              <a:r>
                <a:rPr lang="ko-KR" altLang="en-US" sz="1000" b="1" dirty="0" smtClean="0">
                  <a:latin typeface="맑은고딕"/>
                  <a:ea typeface="맑은 고딕" panose="020B0503020000020004" pitchFamily="50" charset="-127"/>
                </a:rPr>
                <a:t> 교통사고 추이</a:t>
              </a:r>
              <a:r>
                <a:rPr lang="en-US" altLang="ko-KR" sz="1000" b="1" dirty="0" smtClean="0">
                  <a:latin typeface="맑은고딕"/>
                  <a:ea typeface="맑은 고딕" panose="020B0503020000020004" pitchFamily="50" charset="-127"/>
                </a:rPr>
                <a:t/>
              </a:r>
              <a:br>
                <a:rPr lang="en-US" altLang="ko-KR" sz="1000" b="1" dirty="0" smtClean="0">
                  <a:latin typeface="맑은고딕"/>
                  <a:ea typeface="맑은 고딕" panose="020B0503020000020004" pitchFamily="50" charset="-127"/>
                </a:rPr>
              </a:b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</a:t>
              </a:r>
              <a:r>
                <a:rPr lang="en-US" altLang="ko-KR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'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노인 운전자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'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사고 심각한데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…5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년 뒤엔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164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만명 더 는다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머니투데이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(mt.co.kr) 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pic>
          <p:nvPicPr>
            <p:cNvPr id="1026" name="Picture 2" descr="'노인 운전자' 사고 심각한데…5년 뒤엔 164만명 더 는다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353" y="2123580"/>
              <a:ext cx="5731185" cy="411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cdn.anjunj.com/news/photo/201510/13953_6288_485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" y="2123580"/>
              <a:ext cx="2880221" cy="411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547687" y="6302905"/>
              <a:ext cx="37499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고딕"/>
                  <a:ea typeface="맑은 고딕" panose="020B0503020000020004" pitchFamily="50" charset="-127"/>
                </a:rPr>
                <a:t>그림 </a:t>
              </a:r>
              <a:r>
                <a:rPr lang="en-US" altLang="ko-KR" sz="1000" b="1" dirty="0">
                  <a:latin typeface="맑은고딕"/>
                  <a:ea typeface="맑은 고딕" panose="020B0503020000020004" pitchFamily="50" charset="-127"/>
                </a:rPr>
                <a:t>1) </a:t>
              </a:r>
              <a:r>
                <a:rPr lang="ko-KR" altLang="en-US" sz="1000" b="1" dirty="0" smtClean="0">
                  <a:latin typeface="맑은고딕"/>
                  <a:ea typeface="맑은 고딕" panose="020B0503020000020004" pitchFamily="50" charset="-127"/>
                </a:rPr>
                <a:t>사고유형별 고령 운전자 사고 발생률 </a:t>
              </a:r>
              <a:r>
                <a:rPr lang="en-US" altLang="ko-KR" sz="1000" b="1" dirty="0" smtClean="0">
                  <a:latin typeface="맑은고딕"/>
                  <a:ea typeface="맑은 고딕" panose="020B0503020000020004" pitchFamily="50" charset="-127"/>
                </a:rPr>
                <a:t>(2024</a:t>
              </a:r>
              <a:r>
                <a:rPr lang="ko-KR" altLang="en-US" sz="1000" b="1" dirty="0" smtClean="0">
                  <a:latin typeface="맑은고딕"/>
                  <a:ea typeface="맑은 고딕" panose="020B0503020000020004" pitchFamily="50" charset="-127"/>
                </a:rPr>
                <a:t>년 자료</a:t>
              </a:r>
              <a:r>
                <a:rPr lang="en-US" altLang="ko-KR" sz="1000" b="1" dirty="0" smtClean="0">
                  <a:latin typeface="맑은고딕"/>
                  <a:ea typeface="맑은 고딕" panose="020B0503020000020004" pitchFamily="50" charset="-127"/>
                </a:rPr>
                <a:t>)</a:t>
              </a:r>
              <a:br>
                <a:rPr lang="en-US" altLang="ko-KR" sz="1000" b="1" dirty="0" smtClean="0">
                  <a:latin typeface="맑은고딕"/>
                  <a:ea typeface="맑은 고딕" panose="020B0503020000020004" pitchFamily="50" charset="-127"/>
                </a:rPr>
              </a:b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최근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5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년간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고령운전자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교통사고 지속 증가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&lt;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Safety&amp;Health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&lt;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안전뉴스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&lt;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기사본문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안전저널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(anjunj.com)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91001" y="241726"/>
            <a:ext cx="8138886" cy="862519"/>
            <a:chOff x="2391001" y="241726"/>
            <a:chExt cx="8138886" cy="862519"/>
          </a:xfrm>
        </p:grpSpPr>
        <p:sp>
          <p:nvSpPr>
            <p:cNvPr id="27" name="Object 2"/>
            <p:cNvSpPr txBox="1"/>
            <p:nvPr/>
          </p:nvSpPr>
          <p:spPr>
            <a:xfrm>
              <a:off x="3443287" y="581025"/>
              <a:ext cx="7086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1. </a:t>
              </a:r>
              <a:r>
                <a:rPr lang="ko-KR" altLang="en-US" sz="2800" b="1" dirty="0" smtClean="0">
                  <a:solidFill>
                    <a:srgbClr val="1187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B" pitchFamily="34" charset="0"/>
                </a:rPr>
                <a:t>연구배경</a:t>
              </a:r>
              <a:endParaRPr lang="en-US" sz="2800" b="1" dirty="0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endParaRPr>
            </a:p>
          </p:txBody>
        </p:sp>
        <p:sp>
          <p:nvSpPr>
            <p:cNvPr id="28" name="Object 2"/>
            <p:cNvSpPr txBox="1"/>
            <p:nvPr/>
          </p:nvSpPr>
          <p:spPr>
            <a:xfrm>
              <a:off x="2391001" y="241726"/>
              <a:ext cx="80772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 </a:t>
              </a:r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643187" y="1571625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</a:rPr>
              <a:t>정부지원정책의 효과는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</a:rPr>
              <a:t>?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4465</Words>
  <Application>Microsoft Office PowerPoint</Application>
  <PresentationFormat>사용자 지정</PresentationFormat>
  <Paragraphs>995</Paragraphs>
  <Slides>51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Adobe 고딕 Std B</vt:lpstr>
      <vt:lpstr>THELuxGoB</vt:lpstr>
      <vt:lpstr>THELuxGoR</vt:lpstr>
      <vt:lpstr>맑은 고딕</vt:lpstr>
      <vt:lpstr>맑은고딕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ParkBumCheol</cp:lastModifiedBy>
  <cp:revision>131</cp:revision>
  <dcterms:created xsi:type="dcterms:W3CDTF">2024-05-18T02:44:30Z</dcterms:created>
  <dcterms:modified xsi:type="dcterms:W3CDTF">2024-05-24T00:12:02Z</dcterms:modified>
</cp:coreProperties>
</file>